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71" r:id="rId14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1340A-F053-4510-9CF5-757DB78AA60C}" type="datetimeFigureOut">
              <a:rPr lang="en-IN" smtClean="0"/>
              <a:t>14-03-2024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D25B-2BB9-4EE1-BF70-CF81C674FC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6199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1340A-F053-4510-9CF5-757DB78AA60C}" type="datetimeFigureOut">
              <a:rPr lang="en-IN" smtClean="0"/>
              <a:t>14-03-2024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D25B-2BB9-4EE1-BF70-CF81C674FC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2300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1340A-F053-4510-9CF5-757DB78AA60C}" type="datetimeFigureOut">
              <a:rPr lang="en-IN" smtClean="0"/>
              <a:t>14-03-2024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D25B-2BB9-4EE1-BF70-CF81C674FC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9395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1340A-F053-4510-9CF5-757DB78AA60C}" type="datetimeFigureOut">
              <a:rPr lang="en-IN" smtClean="0"/>
              <a:t>14-03-2024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D25B-2BB9-4EE1-BF70-CF81C674FC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1453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1340A-F053-4510-9CF5-757DB78AA60C}" type="datetimeFigureOut">
              <a:rPr lang="en-IN" smtClean="0"/>
              <a:t>14-03-2024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D25B-2BB9-4EE1-BF70-CF81C674FC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4095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1340A-F053-4510-9CF5-757DB78AA60C}" type="datetimeFigureOut">
              <a:rPr lang="en-IN" smtClean="0"/>
              <a:t>14-03-2024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D25B-2BB9-4EE1-BF70-CF81C674FC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3707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1340A-F053-4510-9CF5-757DB78AA60C}" type="datetimeFigureOut">
              <a:rPr lang="en-IN" smtClean="0"/>
              <a:t>14-03-2024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D25B-2BB9-4EE1-BF70-CF81C674FC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3502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1340A-F053-4510-9CF5-757DB78AA60C}" type="datetimeFigureOut">
              <a:rPr lang="en-IN" smtClean="0"/>
              <a:t>14-03-2024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D25B-2BB9-4EE1-BF70-CF81C674FC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2328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1340A-F053-4510-9CF5-757DB78AA60C}" type="datetimeFigureOut">
              <a:rPr lang="en-IN" smtClean="0"/>
              <a:t>14-03-2024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D25B-2BB9-4EE1-BF70-CF81C674FC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3531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1340A-F053-4510-9CF5-757DB78AA60C}" type="datetimeFigureOut">
              <a:rPr lang="en-IN" smtClean="0"/>
              <a:t>14-03-2024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D25B-2BB9-4EE1-BF70-CF81C674FC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02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1340A-F053-4510-9CF5-757DB78AA60C}" type="datetimeFigureOut">
              <a:rPr lang="en-IN" smtClean="0"/>
              <a:t>14-03-2024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D25B-2BB9-4EE1-BF70-CF81C674FC6C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93961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1340A-F053-4510-9CF5-757DB78AA60C}" type="datetimeFigureOut">
              <a:rPr lang="en-IN" smtClean="0"/>
              <a:t>14-03-2024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D25B-2BB9-4EE1-BF70-CF81C674FC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46906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1340A-F053-4510-9CF5-757DB78AA60C}" type="datetimeFigureOut">
              <a:rPr lang="en-IN" smtClean="0"/>
              <a:t>14-03-2024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D25B-2BB9-4EE1-BF70-CF81C674FC6C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042428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1340A-F053-4510-9CF5-757DB78AA60C}" type="datetimeFigureOut">
              <a:rPr lang="en-IN" smtClean="0"/>
              <a:t>14-03-2024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D25B-2BB9-4EE1-BF70-CF81C674FC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31881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1340A-F053-4510-9CF5-757DB78AA60C}" type="datetimeFigureOut">
              <a:rPr lang="en-IN" smtClean="0"/>
              <a:t>14-03-2024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D25B-2BB9-4EE1-BF70-CF81C674FC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54552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1340A-F053-4510-9CF5-757DB78AA60C}" type="datetimeFigureOut">
              <a:rPr lang="en-IN" smtClean="0"/>
              <a:t>14-03-2024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D25B-2BB9-4EE1-BF70-CF81C674FC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0209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1340A-F053-4510-9CF5-757DB78AA60C}" type="datetimeFigureOut">
              <a:rPr lang="en-IN" smtClean="0"/>
              <a:t>14-03-2024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265D25B-2BB9-4EE1-BF70-CF81C674FC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3302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113472" y="941208"/>
            <a:ext cx="6469811" cy="3656012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en-US" dirty="0" smtClean="0"/>
              <a:t>                                </a:t>
            </a:r>
            <a:r>
              <a:rPr lang="en-US" sz="8000" u="sng" dirty="0" smtClean="0">
                <a:latin typeface="Arial Narrow" panose="020B0606020202030204" pitchFamily="34" charset="0"/>
              </a:rPr>
              <a:t>GROUP LENDING</a:t>
            </a:r>
            <a:endParaRPr lang="en-IN" sz="4000" u="sng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00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971" y="169652"/>
            <a:ext cx="8596668" cy="727494"/>
          </a:xfrm>
        </p:spPr>
        <p:txBody>
          <a:bodyPr>
            <a:normAutofit/>
          </a:bodyPr>
          <a:lstStyle/>
          <a:p>
            <a:pPr algn="ctr"/>
            <a:r>
              <a:rPr lang="en-US" sz="3200" b="1" u="sng" dirty="0" smtClean="0">
                <a:latin typeface="Arial Narrow" panose="020B0606020202030204" pitchFamily="34" charset="0"/>
              </a:rPr>
              <a:t>OBJECTIVE</a:t>
            </a:r>
            <a:endParaRPr lang="en-IN" sz="3200" b="1" u="sng" dirty="0">
              <a:latin typeface="Arial Narrow" panose="020B0606020202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4971" y="897146"/>
            <a:ext cx="8889361" cy="447711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800" dirty="0" smtClean="0">
                <a:latin typeface="Arial Narrow" panose="020B0606020202030204" pitchFamily="34" charset="0"/>
              </a:rPr>
              <a:t>Federation has proposed group loans to the members of primary sheep breeders cooperative societies 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Arial Narrow" panose="020B0606020202030204" pitchFamily="34" charset="0"/>
              </a:rPr>
              <a:t>@ 6.9 % interest rate    - 	For purchase of sheep/ram lamb units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Arial Narrow" panose="020B0606020202030204" pitchFamily="34" charset="0"/>
              </a:rPr>
              <a:t>@7.5 % interest rate     - 	For consumption needs/personnel   								 			loan to society members.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800" dirty="0" smtClean="0">
                <a:latin typeface="Arial Narrow" panose="020B0606020202030204" pitchFamily="34" charset="0"/>
              </a:rPr>
              <a:t>To provide financial assistance Creation of fund to PSBCS, DSBCU and also long – term sustainability of societies.</a:t>
            </a:r>
            <a:endParaRPr lang="en-IN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17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708" y="61423"/>
            <a:ext cx="8596668" cy="533803"/>
          </a:xfrm>
        </p:spPr>
        <p:txBody>
          <a:bodyPr>
            <a:noAutofit/>
          </a:bodyPr>
          <a:lstStyle/>
          <a:p>
            <a:pPr algn="ctr"/>
            <a:r>
              <a:rPr lang="en-US" sz="2800" b="1" u="sng" dirty="0" smtClean="0">
                <a:latin typeface="Arial Narrow" panose="020B0606020202030204" pitchFamily="34" charset="0"/>
              </a:rPr>
              <a:t>PURPOSE OF LOAN</a:t>
            </a:r>
            <a:endParaRPr lang="en-IN" sz="2800" b="1" u="sng" dirty="0">
              <a:latin typeface="Arial Narrow" panose="020B0606020202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708" y="690109"/>
            <a:ext cx="8786448" cy="776377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n-US" sz="6400" b="1" u="sng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GROUP LENDING ACTIVITY IS IMPLEMENTED FOR SHEEP/RAM LAMB UNITS GROUNDING AND TO FULFILL CONSUMPTION NEEDS OF MEMBERS AS FOLLOWING ACTIVITIES:</a:t>
            </a:r>
          </a:p>
          <a:p>
            <a:pPr marL="0" indent="0">
              <a:buNone/>
            </a:pPr>
            <a:endParaRPr lang="en-US" sz="16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5867668"/>
              </p:ext>
            </p:extLst>
          </p:nvPr>
        </p:nvGraphicFramePr>
        <p:xfrm>
          <a:off x="764204" y="1561369"/>
          <a:ext cx="8501172" cy="5253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220"/>
                <a:gridCol w="2849934"/>
                <a:gridCol w="1756667"/>
                <a:gridCol w="1451561"/>
                <a:gridCol w="2024790"/>
              </a:tblGrid>
              <a:tr h="458234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Arial Narrow" panose="020B0606020202030204" pitchFamily="34" charset="0"/>
                        </a:rPr>
                        <a:t>SI.NO</a:t>
                      </a:r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Arial Narrow" panose="020B0606020202030204" pitchFamily="34" charset="0"/>
                        </a:rPr>
                        <a:t>Component</a:t>
                      </a:r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Arial Narrow" panose="020B0606020202030204" pitchFamily="34" charset="0"/>
                        </a:rPr>
                        <a:t>Cost</a:t>
                      </a:r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err="1" smtClean="0">
                          <a:latin typeface="Arial Narrow" panose="020B0606020202030204" pitchFamily="34" charset="0"/>
                        </a:rPr>
                        <a:t>Appx</a:t>
                      </a:r>
                      <a:r>
                        <a:rPr lang="en-US" sz="1400" b="0" dirty="0" smtClean="0">
                          <a:latin typeface="Arial Narrow" panose="020B0606020202030204" pitchFamily="34" charset="0"/>
                        </a:rPr>
                        <a:t> cost for 100 sheep</a:t>
                      </a:r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Arial Narrow" panose="020B0606020202030204" pitchFamily="34" charset="0"/>
                        </a:rPr>
                        <a:t>Documentation required</a:t>
                      </a:r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</a:tr>
              <a:tr h="845389"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Arial Narrow" panose="020B0606020202030204" pitchFamily="34" charset="0"/>
                        </a:rPr>
                        <a:t>1.</a:t>
                      </a:r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Arial Narrow" panose="020B0606020202030204" pitchFamily="34" charset="0"/>
                        </a:rPr>
                        <a:t>Sheep Units/ Lamb Ram Units (10+1</a:t>
                      </a:r>
                      <a:r>
                        <a:rPr lang="en-US" sz="1400" b="0" baseline="0" dirty="0" smtClean="0">
                          <a:latin typeface="Arial Narrow" panose="020B0606020202030204" pitchFamily="34" charset="0"/>
                        </a:rPr>
                        <a:t> or 20+1)</a:t>
                      </a:r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Arial Narrow" panose="020B0606020202030204" pitchFamily="34" charset="0"/>
                        </a:rPr>
                        <a:t>Varies from type of unit 50,000 to 2.25 lakhs</a:t>
                      </a:r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Arial Narrow" panose="020B0606020202030204" pitchFamily="34" charset="0"/>
                        </a:rPr>
                        <a:t>   - </a:t>
                      </a:r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Arial Narrow" panose="020B0606020202030204" pitchFamily="34" charset="0"/>
                        </a:rPr>
                        <a:t>Valuation certificate and insure the sheep unit under </a:t>
                      </a:r>
                      <a:r>
                        <a:rPr lang="en-US" sz="1400" b="0" dirty="0" err="1" smtClean="0">
                          <a:latin typeface="Arial Narrow" panose="020B0606020202030204" pitchFamily="34" charset="0"/>
                        </a:rPr>
                        <a:t>Govt.,scheme</a:t>
                      </a:r>
                      <a:r>
                        <a:rPr lang="en-US" sz="1400" b="0" dirty="0" smtClean="0">
                          <a:latin typeface="Arial Narrow" panose="020B0606020202030204" pitchFamily="34" charset="0"/>
                        </a:rPr>
                        <a:t> certified by local VAS.</a:t>
                      </a:r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232497"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Arial Narrow" panose="020B0606020202030204" pitchFamily="34" charset="0"/>
                        </a:rPr>
                        <a:t>2.</a:t>
                      </a:r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Arial Narrow" panose="020B0606020202030204" pitchFamily="34" charset="0"/>
                        </a:rPr>
                        <a:t>Consumption purpose</a:t>
                      </a:r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400" b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232497">
                <a:tc>
                  <a:txBody>
                    <a:bodyPr/>
                    <a:lstStyle/>
                    <a:p>
                      <a:endParaRPr lang="en-IN" sz="1400" b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Arial Narrow" panose="020B0606020202030204" pitchFamily="34" charset="0"/>
                        </a:rPr>
                        <a:t>Health care activities</a:t>
                      </a:r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400" b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232497">
                <a:tc>
                  <a:txBody>
                    <a:bodyPr/>
                    <a:lstStyle/>
                    <a:p>
                      <a:endParaRPr lang="en-IN" sz="1400" b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Arial Narrow" panose="020B0606020202030204" pitchFamily="34" charset="0"/>
                        </a:rPr>
                        <a:t>Deworming – 100/-</a:t>
                      </a:r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Arial Narrow" panose="020B0606020202030204" pitchFamily="34" charset="0"/>
                        </a:rPr>
                        <a:t>1000/Sheep/</a:t>
                      </a:r>
                    </a:p>
                    <a:p>
                      <a:r>
                        <a:rPr lang="en-US" sz="1400" b="0" baseline="0" dirty="0" smtClean="0">
                          <a:latin typeface="Arial Narrow" panose="020B0606020202030204" pitchFamily="34" charset="0"/>
                        </a:rPr>
                        <a:t>     Year</a:t>
                      </a:r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Arial Narrow" panose="020B0606020202030204" pitchFamily="34" charset="0"/>
                        </a:rPr>
                        <a:t>1,00,000</a:t>
                      </a:r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Arial Narrow" panose="020B0606020202030204" pitchFamily="34" charset="0"/>
                        </a:rPr>
                        <a:t>VAS has to certify number of sheep</a:t>
                      </a:r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232497">
                <a:tc>
                  <a:txBody>
                    <a:bodyPr/>
                    <a:lstStyle/>
                    <a:p>
                      <a:endParaRPr lang="en-IN" sz="1400" b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Arial Narrow" panose="020B0606020202030204" pitchFamily="34" charset="0"/>
                        </a:rPr>
                        <a:t>Vaccination – 100/-</a:t>
                      </a:r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232497">
                <a:tc>
                  <a:txBody>
                    <a:bodyPr/>
                    <a:lstStyle/>
                    <a:p>
                      <a:endParaRPr lang="en-IN" sz="1400" b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Arial Narrow" panose="020B0606020202030204" pitchFamily="34" charset="0"/>
                        </a:rPr>
                        <a:t>De-ticking</a:t>
                      </a:r>
                      <a:r>
                        <a:rPr lang="en-US" sz="1400" b="0" baseline="0" dirty="0" smtClean="0">
                          <a:latin typeface="Arial Narrow" panose="020B0606020202030204" pitchFamily="34" charset="0"/>
                        </a:rPr>
                        <a:t>   - 100/-</a:t>
                      </a:r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232497">
                <a:tc>
                  <a:txBody>
                    <a:bodyPr/>
                    <a:lstStyle/>
                    <a:p>
                      <a:endParaRPr lang="en-IN" sz="1400" b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Arial Narrow" panose="020B0606020202030204" pitchFamily="34" charset="0"/>
                        </a:rPr>
                        <a:t>Concentrate feed –</a:t>
                      </a:r>
                      <a:r>
                        <a:rPr lang="en-US" sz="1400" b="0" baseline="0" dirty="0" smtClean="0">
                          <a:latin typeface="Arial Narrow" panose="020B0606020202030204" pitchFamily="34" charset="0"/>
                        </a:rPr>
                        <a:t> 650/-</a:t>
                      </a:r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232497">
                <a:tc>
                  <a:txBody>
                    <a:bodyPr/>
                    <a:lstStyle/>
                    <a:p>
                      <a:endParaRPr lang="en-IN" sz="1400" b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Arial Narrow" panose="020B0606020202030204" pitchFamily="34" charset="0"/>
                        </a:rPr>
                        <a:t>Medicines</a:t>
                      </a:r>
                      <a:r>
                        <a:rPr lang="en-US" sz="1400" b="0" baseline="0" dirty="0" smtClean="0">
                          <a:latin typeface="Arial Narrow" panose="020B0606020202030204" pitchFamily="34" charset="0"/>
                        </a:rPr>
                        <a:t>   - 50/-</a:t>
                      </a:r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406869">
                <a:tc>
                  <a:txBody>
                    <a:bodyPr/>
                    <a:lstStyle/>
                    <a:p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Arial Narrow" panose="020B0606020202030204" pitchFamily="34" charset="0"/>
                        </a:rPr>
                        <a:t>Breeding Rams 2/year</a:t>
                      </a:r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Arial Narrow" panose="020B0606020202030204" pitchFamily="34" charset="0"/>
                        </a:rPr>
                        <a:t>20,000-25,000</a:t>
                      </a:r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err="1" smtClean="0">
                          <a:latin typeface="Arial Narrow" panose="020B0606020202030204" pitchFamily="34" charset="0"/>
                        </a:rPr>
                        <a:t>Upto</a:t>
                      </a:r>
                      <a:r>
                        <a:rPr lang="en-US" sz="1400" b="0" dirty="0" smtClean="0">
                          <a:latin typeface="Arial Narrow" panose="020B0606020202030204" pitchFamily="34" charset="0"/>
                        </a:rPr>
                        <a:t> 50,000</a:t>
                      </a:r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Arial Narrow" panose="020B0606020202030204" pitchFamily="34" charset="0"/>
                        </a:rPr>
                        <a:t>-do- Insurance of Rams</a:t>
                      </a:r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502355">
                <a:tc>
                  <a:txBody>
                    <a:bodyPr/>
                    <a:lstStyle/>
                    <a:p>
                      <a:endParaRPr lang="en-IN" sz="1400" b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Arial Narrow" panose="020B0606020202030204" pitchFamily="34" charset="0"/>
                        </a:rPr>
                        <a:t>Housing per </a:t>
                      </a:r>
                      <a:r>
                        <a:rPr lang="en-US" sz="1400" b="0" dirty="0" err="1" smtClean="0">
                          <a:latin typeface="Arial Narrow" panose="020B0606020202030204" pitchFamily="34" charset="0"/>
                        </a:rPr>
                        <a:t>Sq.ft</a:t>
                      </a:r>
                      <a:r>
                        <a:rPr lang="en-US" sz="1400" b="0" dirty="0" smtClean="0">
                          <a:latin typeface="Arial Narrow" panose="020B0606020202030204" pitchFamily="34" charset="0"/>
                        </a:rPr>
                        <a:t> per sheep</a:t>
                      </a:r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Arial Narrow" panose="020B0606020202030204" pitchFamily="34" charset="0"/>
                        </a:rPr>
                        <a:t>300 </a:t>
                      </a:r>
                      <a:r>
                        <a:rPr lang="en-US" sz="1400" b="0" dirty="0" err="1" smtClean="0">
                          <a:latin typeface="Arial Narrow" panose="020B0606020202030204" pitchFamily="34" charset="0"/>
                        </a:rPr>
                        <a:t>upto</a:t>
                      </a:r>
                      <a:r>
                        <a:rPr lang="en-US" sz="1400" b="0" dirty="0" smtClean="0">
                          <a:latin typeface="Arial Narrow" panose="020B0606020202030204" pitchFamily="34" charset="0"/>
                        </a:rPr>
                        <a:t> 500sq feet</a:t>
                      </a:r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Arial Narrow" panose="020B0606020202030204" pitchFamily="34" charset="0"/>
                        </a:rPr>
                        <a:t>1,50,000</a:t>
                      </a:r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Arial Narrow" panose="020B0606020202030204" pitchFamily="34" charset="0"/>
                        </a:rPr>
                        <a:t>Shed with Roof Asbestos/galvanized iron</a:t>
                      </a:r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680238"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Arial Narrow" panose="020B0606020202030204" pitchFamily="34" charset="0"/>
                        </a:rPr>
                        <a:t>3.</a:t>
                      </a:r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Arial Narrow" panose="020B0606020202030204" pitchFamily="34" charset="0"/>
                        </a:rPr>
                        <a:t>Top up loan on the existing loan not exceeding mortgage value</a:t>
                      </a:r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Arial Narrow" panose="020B0606020202030204" pitchFamily="34" charset="0"/>
                        </a:rPr>
                        <a:t>        -</a:t>
                      </a:r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Arial Narrow" panose="020B0606020202030204" pitchFamily="34" charset="0"/>
                        </a:rPr>
                        <a:t>    -</a:t>
                      </a:r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Arial Narrow" panose="020B0606020202030204" pitchFamily="34" charset="0"/>
                        </a:rPr>
                        <a:t>At least 2 installments of previous loan shall be paid for eligibility.</a:t>
                      </a:r>
                      <a:endParaRPr lang="en-IN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06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893"/>
            <a:ext cx="8596668" cy="554966"/>
          </a:xfrm>
        </p:spPr>
        <p:txBody>
          <a:bodyPr>
            <a:normAutofit/>
          </a:bodyPr>
          <a:lstStyle/>
          <a:p>
            <a:pPr algn="ctr"/>
            <a:r>
              <a:rPr lang="en-US" sz="2800" b="1" u="sng" dirty="0" smtClean="0">
                <a:latin typeface="Arial Narrow" panose="020B0606020202030204" pitchFamily="34" charset="0"/>
              </a:rPr>
              <a:t>SCALE OF FINANCE</a:t>
            </a:r>
            <a:endParaRPr lang="en-IN" sz="2800" b="1" u="sng" dirty="0">
              <a:latin typeface="Arial Narrow" panose="020B0606020202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06" y="443932"/>
            <a:ext cx="9122273" cy="411081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3400" b="1" u="sng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LOAN AMOUNT :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Arial Narrow" panose="020B0606020202030204" pitchFamily="34" charset="0"/>
              </a:rPr>
              <a:t>Minimum of Rs. 25,000/- and maximum may extended to 3.00 lakh as per the need and repayment capacity of the beneficiary.</a:t>
            </a:r>
          </a:p>
          <a:p>
            <a:pPr marL="0" indent="0">
              <a:buNone/>
            </a:pPr>
            <a:r>
              <a:rPr lang="en-US" sz="3400" b="1" u="sng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INTEREST RATE:</a:t>
            </a:r>
          </a:p>
          <a:p>
            <a:pPr lvl="1" algn="just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Arial Narrow" panose="020B0606020202030204" pitchFamily="34" charset="0"/>
              </a:rPr>
              <a:t>Payment of interest shall be done on half yearly along with the loan amount.</a:t>
            </a:r>
          </a:p>
          <a:p>
            <a:pPr lvl="1" algn="just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en-US" sz="2900" dirty="0" smtClean="0">
                <a:latin typeface="Arial Narrow" panose="020B0606020202030204" pitchFamily="34" charset="0"/>
              </a:rPr>
              <a:t>Rate </a:t>
            </a:r>
            <a:r>
              <a:rPr lang="en-US" sz="2900" dirty="0">
                <a:latin typeface="Arial Narrow" panose="020B0606020202030204" pitchFamily="34" charset="0"/>
              </a:rPr>
              <a:t>of interest charged is 6.9</a:t>
            </a:r>
            <a:r>
              <a:rPr lang="en-US" sz="2900" dirty="0" smtClean="0">
                <a:latin typeface="Arial Narrow" panose="020B0606020202030204" pitchFamily="34" charset="0"/>
              </a:rPr>
              <a:t>% (Physical Unit Grounding) </a:t>
            </a:r>
            <a:r>
              <a:rPr lang="en-US" sz="2900" dirty="0">
                <a:latin typeface="Arial Narrow" panose="020B0606020202030204" pitchFamily="34" charset="0"/>
              </a:rPr>
              <a:t>and 7.5% </a:t>
            </a:r>
            <a:r>
              <a:rPr lang="en-US" sz="2900" dirty="0" smtClean="0">
                <a:latin typeface="Arial Narrow" panose="020B0606020202030204" pitchFamily="34" charset="0"/>
              </a:rPr>
              <a:t>(Consumption needs) which </a:t>
            </a:r>
            <a:r>
              <a:rPr lang="en-US" sz="2900" dirty="0">
                <a:latin typeface="Arial Narrow" panose="020B0606020202030204" pitchFamily="34" charset="0"/>
              </a:rPr>
              <a:t>can be calculated </a:t>
            </a:r>
            <a:r>
              <a:rPr lang="en-US" sz="2900" dirty="0" smtClean="0">
                <a:latin typeface="Arial Narrow" panose="020B0606020202030204" pitchFamily="34" charset="0"/>
              </a:rPr>
              <a:t>through equitable </a:t>
            </a:r>
            <a:r>
              <a:rPr lang="en-US" sz="3200" dirty="0" smtClean="0">
                <a:latin typeface="Arial Narrow" panose="020B0606020202030204" pitchFamily="34" charset="0"/>
              </a:rPr>
              <a:t>instalments.</a:t>
            </a:r>
          </a:p>
          <a:p>
            <a:pPr marL="0" indent="0">
              <a:buNone/>
            </a:pPr>
            <a:r>
              <a:rPr lang="en-US" sz="3400" b="1" u="sng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SHARING PATTERN OF INTEREST EARNED</a:t>
            </a:r>
            <a:endParaRPr lang="en-US" sz="3200" b="1" u="sng" dirty="0" smtClean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en-IN" sz="16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7279613"/>
              </p:ext>
            </p:extLst>
          </p:nvPr>
        </p:nvGraphicFramePr>
        <p:xfrm>
          <a:off x="595223" y="4679499"/>
          <a:ext cx="813471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7355"/>
                <a:gridCol w="4067355"/>
              </a:tblGrid>
              <a:tr h="26440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 Narrow" panose="020B0606020202030204" pitchFamily="34" charset="0"/>
                        </a:rPr>
                        <a:t>                       APSGDCFL</a:t>
                      </a:r>
                      <a:endParaRPr lang="en-IN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 Narrow" panose="020B0606020202030204" pitchFamily="34" charset="0"/>
                        </a:rPr>
                        <a:t>                     5.25% P.A</a:t>
                      </a:r>
                      <a:endParaRPr lang="en-IN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26440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 Narrow" panose="020B0606020202030204" pitchFamily="34" charset="0"/>
                        </a:rPr>
                        <a:t>                       DSBCU</a:t>
                      </a:r>
                      <a:endParaRPr lang="en-IN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 Narrow" panose="020B0606020202030204" pitchFamily="34" charset="0"/>
                        </a:rPr>
                        <a:t>                     1.00%</a:t>
                      </a:r>
                      <a:r>
                        <a:rPr lang="en-US" sz="2400" baseline="0" dirty="0" smtClean="0">
                          <a:latin typeface="Arial Narrow" panose="020B0606020202030204" pitchFamily="34" charset="0"/>
                        </a:rPr>
                        <a:t> P.A</a:t>
                      </a:r>
                      <a:endParaRPr lang="en-IN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26440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 Narrow" panose="020B0606020202030204" pitchFamily="34" charset="0"/>
                        </a:rPr>
                        <a:t>                       PSBCS</a:t>
                      </a:r>
                      <a:endParaRPr lang="en-IN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 Narrow" panose="020B0606020202030204" pitchFamily="34" charset="0"/>
                        </a:rPr>
                        <a:t>                     0.65%</a:t>
                      </a:r>
                      <a:r>
                        <a:rPr lang="en-US" sz="2400" baseline="0" dirty="0" smtClean="0">
                          <a:latin typeface="Arial Narrow" panose="020B0606020202030204" pitchFamily="34" charset="0"/>
                        </a:rPr>
                        <a:t> P.A</a:t>
                      </a:r>
                      <a:endParaRPr lang="en-IN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2644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 Narrow" panose="020B0606020202030204" pitchFamily="34" charset="0"/>
                        </a:rPr>
                        <a:t>Total</a:t>
                      </a:r>
                      <a:r>
                        <a:rPr lang="en-US" sz="2400" baseline="0" dirty="0" smtClean="0">
                          <a:latin typeface="Arial Narrow" panose="020B0606020202030204" pitchFamily="34" charset="0"/>
                        </a:rPr>
                        <a:t> :</a:t>
                      </a:r>
                      <a:endParaRPr lang="en-IN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 Narrow" panose="020B0606020202030204" pitchFamily="34" charset="0"/>
                        </a:rPr>
                        <a:t>                     6.90%</a:t>
                      </a:r>
                      <a:r>
                        <a:rPr lang="en-US" sz="2400" baseline="0" dirty="0" smtClean="0">
                          <a:latin typeface="Arial Narrow" panose="020B0606020202030204" pitchFamily="34" charset="0"/>
                        </a:rPr>
                        <a:t> P.A</a:t>
                      </a:r>
                      <a:endParaRPr lang="en-IN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954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228607"/>
            <a:ext cx="8596668" cy="521892"/>
          </a:xfrm>
        </p:spPr>
        <p:txBody>
          <a:bodyPr>
            <a:noAutofit/>
          </a:bodyPr>
          <a:lstStyle/>
          <a:p>
            <a:pPr algn="ctr"/>
            <a:r>
              <a:rPr lang="en-US" sz="3000" b="1" u="sng" dirty="0" smtClean="0">
                <a:latin typeface="Arial Narrow" panose="020B0606020202030204" pitchFamily="34" charset="0"/>
              </a:rPr>
              <a:t>FLOW OF LOAN AMOUNT</a:t>
            </a:r>
            <a:endParaRPr lang="en-IN" sz="3000" b="1" u="sng" dirty="0">
              <a:latin typeface="Arial Narrow" panose="020B0606020202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926" y="1314814"/>
            <a:ext cx="8863482" cy="4730147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  </a:t>
            </a:r>
            <a:r>
              <a:rPr lang="en-US" sz="26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The loan amount should be transferred from APSGDCFL to DSBCU</a:t>
            </a:r>
            <a:endParaRPr lang="en-US" dirty="0" smtClean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     APSGDCFL</a:t>
            </a:r>
          </a:p>
          <a:p>
            <a:pPr marL="0" indent="0">
              <a:buNone/>
            </a:pPr>
            <a:r>
              <a:rPr lang="en-US" dirty="0" smtClean="0"/>
              <a:t>                                  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                        DSBCU</a:t>
            </a:r>
          </a:p>
          <a:p>
            <a:pPr marL="0" indent="0">
              <a:buNone/>
            </a:pPr>
            <a:r>
              <a:rPr lang="en-US" dirty="0" smtClean="0"/>
              <a:t>                                                               Share capital (3%) to DSBCU account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                   				Processing Fee (2%) 1% to APSGDCFL account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						                1% to DSBCU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  PSBCS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        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Beneficiary/Borrower</a:t>
            </a:r>
            <a:endParaRPr lang="en-IN" dirty="0"/>
          </a:p>
        </p:txBody>
      </p:sp>
      <p:sp>
        <p:nvSpPr>
          <p:cNvPr id="5" name="Down Arrow 4"/>
          <p:cNvSpPr/>
          <p:nvPr/>
        </p:nvSpPr>
        <p:spPr>
          <a:xfrm>
            <a:off x="3506630" y="2359340"/>
            <a:ext cx="439946" cy="7131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Down Arrow 5"/>
          <p:cNvSpPr/>
          <p:nvPr/>
        </p:nvSpPr>
        <p:spPr>
          <a:xfrm>
            <a:off x="3523882" y="3482921"/>
            <a:ext cx="422694" cy="6929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ight Arrow 7"/>
          <p:cNvSpPr/>
          <p:nvPr/>
        </p:nvSpPr>
        <p:spPr>
          <a:xfrm>
            <a:off x="4012318" y="3497294"/>
            <a:ext cx="689077" cy="1825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Down Arrow 8"/>
          <p:cNvSpPr/>
          <p:nvPr/>
        </p:nvSpPr>
        <p:spPr>
          <a:xfrm>
            <a:off x="3523882" y="4763941"/>
            <a:ext cx="422694" cy="6929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IN" dirty="0"/>
          </a:p>
        </p:txBody>
      </p:sp>
      <p:sp>
        <p:nvSpPr>
          <p:cNvPr id="11" name="Right Arrow 10"/>
          <p:cNvSpPr/>
          <p:nvPr/>
        </p:nvSpPr>
        <p:spPr>
          <a:xfrm>
            <a:off x="4012317" y="3916396"/>
            <a:ext cx="689077" cy="2012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23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24928"/>
            <a:ext cx="8596668" cy="641230"/>
          </a:xfrm>
        </p:spPr>
        <p:txBody>
          <a:bodyPr/>
          <a:lstStyle/>
          <a:p>
            <a:pPr algn="ctr"/>
            <a:r>
              <a:rPr lang="en-US" sz="3000" b="1" u="sng" dirty="0" smtClean="0">
                <a:latin typeface="Arial Narrow" panose="020B0606020202030204" pitchFamily="34" charset="0"/>
              </a:rPr>
              <a:t>MARGIN MONEY/ SHARE CAPITAL</a:t>
            </a:r>
            <a:endParaRPr lang="en-IN" sz="3000" b="1" u="sng" dirty="0">
              <a:latin typeface="Arial Narrow" panose="020B0606020202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138686"/>
            <a:ext cx="9156780" cy="389051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latin typeface="Arial Narrow" panose="020B0606020202030204" pitchFamily="34" charset="0"/>
              </a:rPr>
              <a:t>3% of Total loan amount.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Arial Narrow" panose="020B0606020202030204" pitchFamily="34" charset="0"/>
              </a:rPr>
              <a:t>The share capital amount should be kept in DSBCU account. Separate share capita register should be maintained for every affiliated society in DSBCU. The share capital amount of 3% shall be posted in said Register.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Arial Narrow" panose="020B0606020202030204" pitchFamily="34" charset="0"/>
              </a:rPr>
              <a:t>Share capital amount shall be remitted to members of societies after completion of four repayment instalments. </a:t>
            </a:r>
            <a:endParaRPr lang="en-IN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09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21411"/>
            <a:ext cx="8596668" cy="598098"/>
          </a:xfrm>
        </p:spPr>
        <p:txBody>
          <a:bodyPr>
            <a:normAutofit/>
          </a:bodyPr>
          <a:lstStyle/>
          <a:p>
            <a:pPr algn="ctr"/>
            <a:r>
              <a:rPr lang="en-US" sz="3000" b="1" u="sng" dirty="0" smtClean="0">
                <a:latin typeface="Arial Narrow" panose="020B0606020202030204" pitchFamily="34" charset="0"/>
              </a:rPr>
              <a:t>PROCESSING FEE</a:t>
            </a:r>
            <a:endParaRPr lang="en-IN" sz="3000" b="1" u="sng" dirty="0">
              <a:latin typeface="Arial Narrow" panose="020B0606020202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086928"/>
            <a:ext cx="9070515" cy="514134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latin typeface="Arial Narrow" panose="020B0606020202030204" pitchFamily="34" charset="0"/>
              </a:rPr>
              <a:t>2% of total loan amount.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Arial Narrow" panose="020B0606020202030204" pitchFamily="34" charset="0"/>
              </a:rPr>
              <a:t>One time processing fee would be deducted from the borrowers sanctioned loan amount before it is disbursed.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 Narrow" panose="020B0606020202030204" pitchFamily="34" charset="0"/>
              </a:rPr>
              <a:t>DSBCU may utilize 1% of processing fee to meet managerial, miscellaneous expenditure and also with the approval of managing committee.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 Narrow" panose="020B0606020202030204" pitchFamily="34" charset="0"/>
              </a:rPr>
              <a:t>Balance of 1% of processing fee will be transferred to Account of MD, APSGDCFL (APCOB Account).</a:t>
            </a:r>
            <a:endParaRPr lang="en-IN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31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86906"/>
            <a:ext cx="8596668" cy="546339"/>
          </a:xfrm>
        </p:spPr>
        <p:txBody>
          <a:bodyPr>
            <a:noAutofit/>
          </a:bodyPr>
          <a:lstStyle/>
          <a:p>
            <a:pPr algn="ctr"/>
            <a:r>
              <a:rPr lang="en-US" sz="3000" b="1" u="sng" dirty="0" smtClean="0">
                <a:latin typeface="Arial Narrow" panose="020B0606020202030204" pitchFamily="34" charset="0"/>
              </a:rPr>
              <a:t>SELECTION OF THE BENEFICIARY</a:t>
            </a:r>
            <a:endParaRPr lang="en-IN" sz="3000" b="1" u="sng" dirty="0">
              <a:latin typeface="Arial Narrow" panose="020B0606020202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056407"/>
            <a:ext cx="9355187" cy="482680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Arial Narrow" panose="020B0606020202030204" pitchFamily="34" charset="0"/>
              </a:rPr>
              <a:t>He should be a member of society.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Arial Narrow" panose="020B0606020202030204" pitchFamily="34" charset="0"/>
              </a:rPr>
              <a:t>He should be between 18 to 60 years of age.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Arial Narrow" panose="020B0606020202030204" pitchFamily="34" charset="0"/>
              </a:rPr>
              <a:t>He should have a </a:t>
            </a:r>
            <a:r>
              <a:rPr lang="en-US" sz="2400" dirty="0" err="1" smtClean="0">
                <a:latin typeface="Arial Narrow" panose="020B0606020202030204" pitchFamily="34" charset="0"/>
              </a:rPr>
              <a:t>Adhar</a:t>
            </a:r>
            <a:r>
              <a:rPr lang="en-US" sz="2400" dirty="0" smtClean="0">
                <a:latin typeface="Arial Narrow" panose="020B0606020202030204" pitchFamily="34" charset="0"/>
              </a:rPr>
              <a:t> and Bank account.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Arial Narrow" panose="020B0606020202030204" pitchFamily="34" charset="0"/>
              </a:rPr>
              <a:t>He should have at least 20 sheep/goat and must be practicing sheep rearing activity at present.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Arial Narrow" panose="020B0606020202030204" pitchFamily="34" charset="0"/>
              </a:rPr>
              <a:t>He shall abide by the terms and conditions laid down by the Federation/ District union pertaining to repayment of loan.</a:t>
            </a:r>
            <a:endParaRPr lang="en-IN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79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55917"/>
            <a:ext cx="8596668" cy="58947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300" b="1" u="sng" dirty="0" smtClean="0">
                <a:latin typeface="Arial Narrow" panose="020B0606020202030204" pitchFamily="34" charset="0"/>
              </a:rPr>
              <a:t>REPAYMENT</a:t>
            </a:r>
            <a:endParaRPr lang="en-IN" sz="3300" b="1" u="sng" dirty="0">
              <a:latin typeface="Arial Narrow" panose="020B0606020202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116792"/>
            <a:ext cx="9044636" cy="433510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400" dirty="0" smtClean="0">
                <a:latin typeface="Arial Narrow" panose="020B0606020202030204" pitchFamily="34" charset="0"/>
              </a:rPr>
              <a:t>The loan is repayable in half yearly instalments along with interest with in a period of 2 years.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en-US" sz="2400" b="1" u="sng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Foreclosure charges:</a:t>
            </a:r>
            <a:r>
              <a:rPr lang="en-US" sz="2400" dirty="0" smtClean="0">
                <a:latin typeface="Arial Narrow" panose="020B0606020202030204" pitchFamily="34" charset="0"/>
              </a:rPr>
              <a:t> It would be levied if the borrower prepays his loans/closes loan amount before completion of the loan amount.</a:t>
            </a:r>
            <a:endParaRPr lang="en-US" sz="2400" b="1" dirty="0" smtClean="0">
              <a:latin typeface="Arial Narrow" panose="020B0606020202030204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en-US" sz="2400" dirty="0" smtClean="0">
                <a:latin typeface="Arial Narrow" panose="020B0606020202030204" pitchFamily="34" charset="0"/>
              </a:rPr>
              <a:t>In case of default in payment of instalment / Delayed payment of instalments the penal interest @ 2% will be levied over and above the Normal interest rate.  </a:t>
            </a:r>
            <a:endParaRPr lang="en-IN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51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2785"/>
            <a:ext cx="8596668" cy="649857"/>
          </a:xfrm>
        </p:spPr>
        <p:txBody>
          <a:bodyPr>
            <a:normAutofit/>
          </a:bodyPr>
          <a:lstStyle/>
          <a:p>
            <a:pPr algn="ctr"/>
            <a:r>
              <a:rPr lang="en-US" sz="3000" b="1" u="sng" dirty="0" smtClean="0">
                <a:latin typeface="Arial Narrow" panose="020B0606020202030204" pitchFamily="34" charset="0"/>
              </a:rPr>
              <a:t>RESOLUTION OF PSBCS AND DSBCU</a:t>
            </a:r>
            <a:endParaRPr lang="en-IN" sz="3000" b="1" u="sng" dirty="0">
              <a:latin typeface="Arial Narrow" panose="020B0606020202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7046" y="1207697"/>
            <a:ext cx="9064924" cy="389096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Arial Narrow" panose="020B0606020202030204" pitchFamily="34" charset="0"/>
              </a:rPr>
              <a:t>There shall be resolution of the society for identification of beneficiary and sanction of loan.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Arial Narrow" panose="020B0606020202030204" pitchFamily="34" charset="0"/>
              </a:rPr>
              <a:t>Resolution of PSBCS and DSBCU is mandatory for sanction of loan amount.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Arial Narrow" panose="020B0606020202030204" pitchFamily="34" charset="0"/>
              </a:rPr>
              <a:t>The district unions shall arrange for orientation on grounding of sheep units and loan repayment.</a:t>
            </a:r>
            <a:endParaRPr lang="en-IN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67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586" y="247291"/>
            <a:ext cx="8596668" cy="580845"/>
          </a:xfrm>
        </p:spPr>
        <p:txBody>
          <a:bodyPr>
            <a:normAutofit/>
          </a:bodyPr>
          <a:lstStyle/>
          <a:p>
            <a:pPr algn="ctr"/>
            <a:r>
              <a:rPr lang="en-US" sz="3000" b="1" u="sng" dirty="0" smtClean="0">
                <a:latin typeface="Arial Narrow" panose="020B0606020202030204" pitchFamily="34" charset="0"/>
              </a:rPr>
              <a:t>TERMS OF MORTGAGE</a:t>
            </a:r>
            <a:endParaRPr lang="en-IN" sz="3000" b="1" u="sng" dirty="0">
              <a:latin typeface="Arial Narrow" panose="020B0606020202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4586" y="1207698"/>
            <a:ext cx="10515600" cy="246715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Arial Narrow" panose="020B0606020202030204" pitchFamily="34" charset="0"/>
              </a:rPr>
              <a:t>Up to Rs. 3.00 lakhs                	- 	Charge a Declaration Bond / Form B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Arial Narrow" panose="020B0606020202030204" pitchFamily="34" charset="0"/>
              </a:rPr>
              <a:t>From Rs. 3.00 to 50.00 lakh  		- 	1. Simple Mortgage</a:t>
            </a:r>
            <a:endParaRPr lang="en-IN" sz="2400" dirty="0" smtClean="0">
              <a:latin typeface="Arial Narrow" panose="020B060602020203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dirty="0" smtClean="0">
                <a:latin typeface="Arial Narrow" panose="020B0606020202030204" pitchFamily="34" charset="0"/>
              </a:rPr>
              <a:t>                                                  			2. Equitable Mortgage</a:t>
            </a:r>
          </a:p>
        </p:txBody>
      </p:sp>
    </p:spTree>
    <p:extLst>
      <p:ext uri="{BB962C8B-B14F-4D97-AF65-F5344CB8AC3E}">
        <p14:creationId xmlns:p14="http://schemas.microsoft.com/office/powerpoint/2010/main" val="154170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2785"/>
            <a:ext cx="8596668" cy="572219"/>
          </a:xfrm>
        </p:spPr>
        <p:txBody>
          <a:bodyPr>
            <a:normAutofit/>
          </a:bodyPr>
          <a:lstStyle/>
          <a:p>
            <a:pPr algn="ctr"/>
            <a:r>
              <a:rPr lang="en-US" sz="3000" b="1" u="sng" dirty="0" smtClean="0">
                <a:latin typeface="Arial Narrow" panose="020B0606020202030204" pitchFamily="34" charset="0"/>
              </a:rPr>
              <a:t>SANCTION OF LOAN</a:t>
            </a:r>
            <a:endParaRPr lang="en-IN" sz="3000" b="1" u="sng" dirty="0">
              <a:latin typeface="Arial Narrow" panose="020B0606020202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4950"/>
            <a:ext cx="8849264" cy="341606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latin typeface="Arial Narrow" panose="020B0606020202030204" pitchFamily="34" charset="0"/>
              </a:rPr>
              <a:t>The DSBCU shall ensure successful completion of the sanctioning of loan basing on the resolution of district Union for sanction of loan to the members of the society.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 Narrow" panose="020B0606020202030204" pitchFamily="34" charset="0"/>
              </a:rPr>
              <a:t>All the documents filled and signed along with mortgage and surety bonds etc., shall be kept under the safe custody of District Union.</a:t>
            </a:r>
            <a:endParaRPr lang="en-IN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93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695" y="77637"/>
            <a:ext cx="9079141" cy="1020793"/>
          </a:xfrm>
        </p:spPr>
        <p:txBody>
          <a:bodyPr>
            <a:noAutofit/>
          </a:bodyPr>
          <a:lstStyle/>
          <a:p>
            <a:pPr algn="ctr"/>
            <a:r>
              <a:rPr lang="en-US" sz="3000" b="1" u="sng" dirty="0" smtClean="0">
                <a:latin typeface="Arial Narrow" panose="020B0606020202030204" pitchFamily="34" charset="0"/>
              </a:rPr>
              <a:t>THE FOLLOWING DOCUMENTS SHALL BE DULY EXECUTED</a:t>
            </a:r>
            <a:endParaRPr lang="en-IN" sz="3000" b="1" u="sng" dirty="0">
              <a:latin typeface="Arial Narrow" panose="020B0606020202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9695" y="1098430"/>
            <a:ext cx="9225792" cy="5287992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 Narrow" panose="020B0606020202030204" pitchFamily="34" charset="0"/>
              </a:rPr>
              <a:t> </a:t>
            </a:r>
            <a:r>
              <a:rPr lang="en-US" sz="2000" b="1" dirty="0" smtClean="0">
                <a:latin typeface="Arial Narrow" panose="020B0606020202030204" pitchFamily="34" charset="0"/>
              </a:rPr>
              <a:t>1. PSBCS Board resolution copy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>
                <a:latin typeface="Arial Narrow" panose="020B0606020202030204" pitchFamily="34" charset="0"/>
              </a:rPr>
              <a:t> </a:t>
            </a:r>
            <a:r>
              <a:rPr lang="en-US" sz="2000" b="1" dirty="0" smtClean="0">
                <a:latin typeface="Arial Narrow" panose="020B0606020202030204" pitchFamily="34" charset="0"/>
              </a:rPr>
              <a:t>2. Vacant site (collateral security) original sale deed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>
                <a:latin typeface="Arial Narrow" panose="020B0606020202030204" pitchFamily="34" charset="0"/>
              </a:rPr>
              <a:t> </a:t>
            </a:r>
            <a:r>
              <a:rPr lang="en-US" sz="2000" b="1" dirty="0" smtClean="0">
                <a:latin typeface="Arial Narrow" panose="020B0606020202030204" pitchFamily="34" charset="0"/>
              </a:rPr>
              <a:t>3. Valuation Certificate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 smtClean="0">
                <a:latin typeface="Arial Narrow" panose="020B0606020202030204" pitchFamily="34" charset="0"/>
              </a:rPr>
              <a:t> 4. Encumbrance certificate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>
                <a:latin typeface="Arial Narrow" panose="020B0606020202030204" pitchFamily="34" charset="0"/>
              </a:rPr>
              <a:t> </a:t>
            </a:r>
            <a:r>
              <a:rPr lang="en-US" sz="2000" b="1" dirty="0" smtClean="0">
                <a:latin typeface="Arial Narrow" panose="020B0606020202030204" pitchFamily="34" charset="0"/>
              </a:rPr>
              <a:t>5. Legal opinion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>
                <a:latin typeface="Arial Narrow" panose="020B0606020202030204" pitchFamily="34" charset="0"/>
              </a:rPr>
              <a:t> </a:t>
            </a:r>
            <a:r>
              <a:rPr lang="en-US" sz="2000" b="1" dirty="0" smtClean="0">
                <a:latin typeface="Arial Narrow" panose="020B0606020202030204" pitchFamily="34" charset="0"/>
              </a:rPr>
              <a:t>6. Charge Declaration Bond in Form B registered in sub Registrar of Assurances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>
                <a:latin typeface="Arial Narrow" panose="020B0606020202030204" pitchFamily="34" charset="0"/>
              </a:rPr>
              <a:t> </a:t>
            </a:r>
            <a:r>
              <a:rPr lang="en-US" sz="2000" b="1" dirty="0" smtClean="0">
                <a:latin typeface="Arial Narrow" panose="020B0606020202030204" pitchFamily="34" charset="0"/>
              </a:rPr>
              <a:t>7. Time promissory Note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>
                <a:latin typeface="Arial Narrow" panose="020B0606020202030204" pitchFamily="34" charset="0"/>
              </a:rPr>
              <a:t> </a:t>
            </a:r>
            <a:r>
              <a:rPr lang="en-US" sz="2000" b="1" dirty="0" smtClean="0">
                <a:latin typeface="Arial Narrow" panose="020B0606020202030204" pitchFamily="34" charset="0"/>
              </a:rPr>
              <a:t>8. DSBCU Board Resolution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>
                <a:latin typeface="Arial Narrow" panose="020B0606020202030204" pitchFamily="34" charset="0"/>
              </a:rPr>
              <a:t> </a:t>
            </a:r>
            <a:r>
              <a:rPr lang="en-US" sz="2000" b="1" dirty="0" smtClean="0">
                <a:latin typeface="Arial Narrow" panose="020B0606020202030204" pitchFamily="34" charset="0"/>
              </a:rPr>
              <a:t>9. DSBCU Loan Sanction orders after duly securitized the loan proposal.</a:t>
            </a:r>
            <a:endParaRPr lang="en-IN" sz="20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55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268</TotalTime>
  <Words>794</Words>
  <Application>Microsoft Office PowerPoint</Application>
  <PresentationFormat>Widescreen</PresentationFormat>
  <Paragraphs>113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Arial Narrow</vt:lpstr>
      <vt:lpstr>Trebuchet MS</vt:lpstr>
      <vt:lpstr>Wingdings</vt:lpstr>
      <vt:lpstr>Wingdings 3</vt:lpstr>
      <vt:lpstr>Facet</vt:lpstr>
      <vt:lpstr>                                GROUP LENDING</vt:lpstr>
      <vt:lpstr>OBJECTIVE</vt:lpstr>
      <vt:lpstr>PURPOSE OF LOAN</vt:lpstr>
      <vt:lpstr>SCALE OF FINANCE</vt:lpstr>
      <vt:lpstr>FLOW OF LOAN AMOUNT</vt:lpstr>
      <vt:lpstr>MARGIN MONEY/ SHARE CAPITAL</vt:lpstr>
      <vt:lpstr>PROCESSING FEE</vt:lpstr>
      <vt:lpstr>SELECTION OF THE BENEFICIARY</vt:lpstr>
      <vt:lpstr>REPAYMENT</vt:lpstr>
      <vt:lpstr>RESOLUTION OF PSBCS AND DSBCU</vt:lpstr>
      <vt:lpstr>TERMS OF MORTGAGE</vt:lpstr>
      <vt:lpstr>SANCTION OF LOAN</vt:lpstr>
      <vt:lpstr>THE FOLLOWING DOCUMENTS SHALL BE DULY EXECUTED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LENDING</dc:title>
  <dc:creator>PERSONAL</dc:creator>
  <cp:lastModifiedBy>dell</cp:lastModifiedBy>
  <cp:revision>64</cp:revision>
  <cp:lastPrinted>2024-03-12T14:19:39Z</cp:lastPrinted>
  <dcterms:created xsi:type="dcterms:W3CDTF">2024-03-09T10:31:01Z</dcterms:created>
  <dcterms:modified xsi:type="dcterms:W3CDTF">2024-03-14T07:15:38Z</dcterms:modified>
</cp:coreProperties>
</file>