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3" r:id="rId8"/>
    <p:sldId id="264" r:id="rId9"/>
    <p:sldId id="267" r:id="rId10"/>
    <p:sldId id="269"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F64225-CAC9-4C89-B0ED-03DB6CDC14A0}" type="datetimeFigureOut">
              <a:rPr lang="en-US" smtClean="0"/>
              <a:pPr/>
              <a:t>3/14/2024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2641426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F64225-CAC9-4C89-B0ED-03DB6CDC14A0}" type="datetimeFigureOut">
              <a:rPr lang="en-US" smtClean="0"/>
              <a:pPr/>
              <a:t>3/14/2024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3248587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F64225-CAC9-4C89-B0ED-03DB6CDC14A0}" type="datetimeFigureOut">
              <a:rPr lang="en-US" smtClean="0"/>
              <a:pPr/>
              <a:t>3/14/2024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3202964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F64225-CAC9-4C89-B0ED-03DB6CDC14A0}" type="datetimeFigureOut">
              <a:rPr lang="en-US" smtClean="0"/>
              <a:pPr/>
              <a:t>3/14/2024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3675116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F64225-CAC9-4C89-B0ED-03DB6CDC14A0}" type="datetimeFigureOut">
              <a:rPr lang="en-US" smtClean="0"/>
              <a:pPr/>
              <a:t>3/14/2024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816406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F64225-CAC9-4C89-B0ED-03DB6CDC14A0}" type="datetimeFigureOut">
              <a:rPr lang="en-US" smtClean="0"/>
              <a:pPr/>
              <a:t>3/14/2024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2159208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F64225-CAC9-4C89-B0ED-03DB6CDC14A0}" type="datetimeFigureOut">
              <a:rPr lang="en-US" smtClean="0"/>
              <a:pPr/>
              <a:t>3/14/2024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4211572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F64225-CAC9-4C89-B0ED-03DB6CDC14A0}" type="datetimeFigureOut">
              <a:rPr lang="en-US" smtClean="0"/>
              <a:pPr/>
              <a:t>3/14/2024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1555096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F64225-CAC9-4C89-B0ED-03DB6CDC14A0}" type="datetimeFigureOut">
              <a:rPr lang="en-US" smtClean="0"/>
              <a:pPr/>
              <a:t>3/14/2024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3527626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F64225-CAC9-4C89-B0ED-03DB6CDC14A0}" type="datetimeFigureOut">
              <a:rPr lang="en-US" smtClean="0"/>
              <a:pPr/>
              <a:t>3/14/2024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2964605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F64225-CAC9-4C89-B0ED-03DB6CDC14A0}" type="datetimeFigureOut">
              <a:rPr lang="en-US" smtClean="0"/>
              <a:pPr/>
              <a:t>3/14/2024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FAEE7-EE4E-40AB-9444-7EC4EFA647B7}" type="slidenum">
              <a:rPr lang="en-US" smtClean="0"/>
              <a:pPr/>
              <a:t>‹#›</a:t>
            </a:fld>
            <a:endParaRPr lang="en-US"/>
          </a:p>
        </p:txBody>
      </p:sp>
    </p:spTree>
    <p:extLst>
      <p:ext uri="{BB962C8B-B14F-4D97-AF65-F5344CB8AC3E}">
        <p14:creationId xmlns:p14="http://schemas.microsoft.com/office/powerpoint/2010/main" val="506062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F64225-CAC9-4C89-B0ED-03DB6CDC14A0}" type="datetimeFigureOut">
              <a:rPr lang="en-US" smtClean="0"/>
              <a:pPr/>
              <a:t>3/14/2024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FAEE7-EE4E-40AB-9444-7EC4EFA647B7}" type="slidenum">
              <a:rPr lang="en-US" smtClean="0"/>
              <a:pPr/>
              <a:t>‹#›</a:t>
            </a:fld>
            <a:endParaRPr lang="en-US"/>
          </a:p>
        </p:txBody>
      </p:sp>
    </p:spTree>
    <p:extLst>
      <p:ext uri="{BB962C8B-B14F-4D97-AF65-F5344CB8AC3E}">
        <p14:creationId xmlns:p14="http://schemas.microsoft.com/office/powerpoint/2010/main" val="2726372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65778" y="1528548"/>
            <a:ext cx="6714700" cy="262037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r>
              <a:rPr lang="en-US" sz="8800" b="1" u="sng" dirty="0" smtClean="0">
                <a:solidFill>
                  <a:srgbClr val="00B0F0"/>
                </a:solidFill>
                <a:latin typeface="Arial Narrow" panose="020B0606020202030204" pitchFamily="34" charset="0"/>
              </a:rPr>
              <a:t>NCDC SCHEME</a:t>
            </a:r>
            <a:endParaRPr lang="en-US" sz="8800" dirty="0">
              <a:solidFill>
                <a:srgbClr val="00B0F0"/>
              </a:solidFill>
              <a:latin typeface="Arial Narrow" panose="020B0606020202030204" pitchFamily="34" charset="0"/>
            </a:endParaRPr>
          </a:p>
        </p:txBody>
      </p:sp>
    </p:spTree>
    <p:extLst>
      <p:ext uri="{BB962C8B-B14F-4D97-AF65-F5344CB8AC3E}">
        <p14:creationId xmlns:p14="http://schemas.microsoft.com/office/powerpoint/2010/main" val="5121581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body" idx="1"/>
          </p:nvPr>
        </p:nvSpPr>
        <p:spPr bwMode="auto">
          <a:xfrm>
            <a:off x="417803" y="384583"/>
            <a:ext cx="11264682" cy="5057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lnSpc>
                <a:spcPct val="150000"/>
              </a:lnSpc>
            </a:pPr>
            <a:r>
              <a:rPr lang="en-US" sz="3600" b="1" u="sng" dirty="0" smtClean="0">
                <a:solidFill>
                  <a:srgbClr val="FF0000"/>
                </a:solidFill>
                <a:latin typeface="Arial Narrow" panose="020B0606020202030204" pitchFamily="34" charset="0"/>
              </a:rPr>
              <a:t>ABOUT NCDC SCHEME</a:t>
            </a:r>
            <a:endParaRPr lang="en-US" sz="3600" u="sng" dirty="0" smtClean="0">
              <a:solidFill>
                <a:srgbClr val="FF0000"/>
              </a:solidFill>
              <a:latin typeface="Arial Narrow" panose="020B0606020202030204" pitchFamily="34" charset="0"/>
            </a:endParaRPr>
          </a:p>
          <a:p>
            <a:pPr marL="457200" indent="-457200" algn="just">
              <a:lnSpc>
                <a:spcPct val="150000"/>
              </a:lnSpc>
              <a:buFont typeface="Wingdings" panose="05000000000000000000" pitchFamily="2" charset="2"/>
              <a:buChar char="v"/>
            </a:pPr>
            <a:r>
              <a:rPr lang="en-US" sz="2800" dirty="0" smtClean="0">
                <a:solidFill>
                  <a:schemeClr val="tx1"/>
                </a:solidFill>
                <a:latin typeface="Arial Narrow" panose="020B0606020202030204" pitchFamily="34" charset="0"/>
              </a:rPr>
              <a:t>The </a:t>
            </a:r>
            <a:r>
              <a:rPr lang="en-US" sz="2800" dirty="0">
                <a:solidFill>
                  <a:schemeClr val="tx1"/>
                </a:solidFill>
                <a:latin typeface="Arial Narrow" panose="020B0606020202030204" pitchFamily="34" charset="0"/>
              </a:rPr>
              <a:t>National Cooperative Development Corporation (NCDC) was established by an act of parliament in 1963 as a statutory corporation under the Ministry of Agriculture and Farmers welfare. </a:t>
            </a:r>
            <a:endParaRPr lang="en-US" sz="2800" dirty="0" smtClean="0">
              <a:solidFill>
                <a:schemeClr val="tx1"/>
              </a:solidFill>
              <a:latin typeface="Arial Narrow" panose="020B0606020202030204" pitchFamily="34" charset="0"/>
            </a:endParaRPr>
          </a:p>
          <a:p>
            <a:pPr marL="457200" indent="-457200" algn="just">
              <a:lnSpc>
                <a:spcPct val="150000"/>
              </a:lnSpc>
              <a:buFont typeface="Wingdings" panose="05000000000000000000" pitchFamily="2" charset="2"/>
              <a:buChar char="v"/>
            </a:pPr>
            <a:r>
              <a:rPr lang="en-US" sz="2800" dirty="0" smtClean="0">
                <a:solidFill>
                  <a:schemeClr val="tx1"/>
                </a:solidFill>
                <a:latin typeface="Arial Narrow" panose="020B0606020202030204" pitchFamily="34" charset="0"/>
              </a:rPr>
              <a:t>NCDC </a:t>
            </a:r>
            <a:r>
              <a:rPr lang="en-US" sz="2800" dirty="0">
                <a:solidFill>
                  <a:schemeClr val="tx1"/>
                </a:solidFill>
                <a:latin typeface="Arial Narrow" panose="020B0606020202030204" pitchFamily="34" charset="0"/>
              </a:rPr>
              <a:t>sanctions loans for small ruminant development under the central sector Integrated scheme on Agricultural Cooperation (CSISAC) for development of small Ruminants</a:t>
            </a:r>
            <a:r>
              <a:rPr lang="en-US" sz="2800" dirty="0" smtClean="0">
                <a:solidFill>
                  <a:schemeClr val="tx1"/>
                </a:solidFill>
                <a:latin typeface="Arial Narrow" panose="020B0606020202030204" pitchFamily="34" charset="0"/>
              </a:rPr>
              <a:t>.</a:t>
            </a:r>
            <a:endParaRPr lang="en-US" sz="28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22663431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body" idx="1"/>
          </p:nvPr>
        </p:nvSpPr>
        <p:spPr bwMode="auto">
          <a:xfrm>
            <a:off x="722595" y="3429230"/>
            <a:ext cx="1146940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lang="en-US" b="1" u="sng" dirty="0" smtClean="0">
                <a:solidFill>
                  <a:srgbClr val="FF0000"/>
                </a:solidFill>
                <a:latin typeface="Arial Narrow" panose="020B0606020202030204" pitchFamily="34" charset="0"/>
              </a:rPr>
              <a:t>PHYSICAL PHASING:</a:t>
            </a:r>
            <a:r>
              <a:rPr lang="en-US" dirty="0" smtClean="0">
                <a:solidFill>
                  <a:schemeClr val="tx1"/>
                </a:solidFill>
                <a:latin typeface="Arial Narrow" panose="020B0606020202030204" pitchFamily="34" charset="0"/>
              </a:rPr>
              <a:t> </a:t>
            </a:r>
            <a:r>
              <a:rPr lang="en-US" dirty="0">
                <a:solidFill>
                  <a:schemeClr val="tx1"/>
                </a:solidFill>
                <a:latin typeface="Arial Narrow" panose="020B0606020202030204" pitchFamily="34" charset="0"/>
              </a:rPr>
              <a:t>NCDC has approved following sheep units with following unit costs</a:t>
            </a:r>
            <a:r>
              <a:rPr lang="en-US" dirty="0" smtClean="0">
                <a:solidFill>
                  <a:schemeClr val="tx1"/>
                </a:solidFill>
                <a:latin typeface="Arial Narrow" panose="020B0606020202030204" pitchFamily="34" charset="0"/>
              </a:rPr>
              <a:t>.</a:t>
            </a:r>
          </a:p>
          <a:p>
            <a:pPr eaLnBrk="0" fontAlgn="base" hangingPunct="0">
              <a:lnSpc>
                <a:spcPct val="100000"/>
              </a:lnSpc>
              <a:spcBef>
                <a:spcPct val="0"/>
              </a:spcBef>
              <a:spcAft>
                <a:spcPct val="0"/>
              </a:spcAft>
            </a:pPr>
            <a:endParaRPr lang="en-US" sz="18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194815218"/>
              </p:ext>
            </p:extLst>
          </p:nvPr>
        </p:nvGraphicFramePr>
        <p:xfrm>
          <a:off x="750627" y="4007657"/>
          <a:ext cx="9871200" cy="2340000"/>
        </p:xfrm>
        <a:graphic>
          <a:graphicData uri="http://schemas.openxmlformats.org/drawingml/2006/table">
            <a:tbl>
              <a:tblPr firstRow="1" firstCol="1" bandRow="1">
                <a:tableStyleId>{5C22544A-7EE6-4342-B048-85BDC9FD1C3A}</a:tableStyleId>
              </a:tblPr>
              <a:tblGrid>
                <a:gridCol w="1020919"/>
                <a:gridCol w="3753827"/>
                <a:gridCol w="5096454"/>
              </a:tblGrid>
              <a:tr h="496580">
                <a:tc>
                  <a:txBody>
                    <a:bodyPr/>
                    <a:lstStyle/>
                    <a:p>
                      <a:pPr algn="ctr">
                        <a:lnSpc>
                          <a:spcPct val="115000"/>
                        </a:lnSpc>
                        <a:spcAft>
                          <a:spcPts val="0"/>
                        </a:spcAft>
                      </a:pPr>
                      <a:r>
                        <a:rPr lang="en-US" sz="2400" dirty="0" err="1">
                          <a:effectLst/>
                          <a:latin typeface="Arial Narrow" panose="020B0606020202030204" pitchFamily="34" charset="0"/>
                        </a:rPr>
                        <a:t>Sl.No</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Unit size</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Unit cost (</a:t>
                      </a:r>
                      <a:r>
                        <a:rPr lang="en-US" sz="2400" dirty="0" err="1">
                          <a:effectLst/>
                          <a:latin typeface="Arial Narrow" panose="020B0606020202030204" pitchFamily="34" charset="0"/>
                        </a:rPr>
                        <a:t>Rs</a:t>
                      </a:r>
                      <a:r>
                        <a:rPr lang="en-US" sz="2400" dirty="0">
                          <a:effectLst/>
                          <a:latin typeface="Arial Narrow" panose="020B0606020202030204" pitchFamily="34" charset="0"/>
                        </a:rPr>
                        <a:t> in Lakhs)</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460855">
                <a:tc>
                  <a:txBody>
                    <a:bodyPr/>
                    <a:lstStyle/>
                    <a:p>
                      <a:pPr algn="ctr">
                        <a:lnSpc>
                          <a:spcPct val="115000"/>
                        </a:lnSpc>
                        <a:spcAft>
                          <a:spcPts val="0"/>
                        </a:spcAft>
                      </a:pPr>
                      <a:r>
                        <a:rPr lang="en-US" sz="2400" dirty="0">
                          <a:effectLst/>
                          <a:latin typeface="Arial Narrow" panose="020B0606020202030204" pitchFamily="34" charset="0"/>
                        </a:rPr>
                        <a:t>1</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20+1</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1.00</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460855">
                <a:tc>
                  <a:txBody>
                    <a:bodyPr/>
                    <a:lstStyle/>
                    <a:p>
                      <a:pPr algn="ctr">
                        <a:lnSpc>
                          <a:spcPct val="115000"/>
                        </a:lnSpc>
                        <a:spcAft>
                          <a:spcPts val="0"/>
                        </a:spcAft>
                      </a:pPr>
                      <a:r>
                        <a:rPr lang="en-US" sz="2400" dirty="0">
                          <a:effectLst/>
                          <a:latin typeface="Arial Narrow" panose="020B0606020202030204" pitchFamily="34" charset="0"/>
                        </a:rPr>
                        <a:t>2</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50+2</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5.00</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460855">
                <a:tc>
                  <a:txBody>
                    <a:bodyPr/>
                    <a:lstStyle/>
                    <a:p>
                      <a:pPr algn="ctr">
                        <a:lnSpc>
                          <a:spcPct val="115000"/>
                        </a:lnSpc>
                        <a:spcAft>
                          <a:spcPts val="0"/>
                        </a:spcAft>
                      </a:pPr>
                      <a:r>
                        <a:rPr lang="en-US" sz="2400">
                          <a:effectLst/>
                          <a:latin typeface="Arial Narrow" panose="020B0606020202030204" pitchFamily="34" charset="0"/>
                        </a:rPr>
                        <a:t>3</a:t>
                      </a:r>
                      <a:endParaRPr lang="en-US" sz="20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100+5</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10.00</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460855">
                <a:tc>
                  <a:txBody>
                    <a:bodyPr/>
                    <a:lstStyle/>
                    <a:p>
                      <a:pPr algn="ctr">
                        <a:lnSpc>
                          <a:spcPct val="115000"/>
                        </a:lnSpc>
                        <a:spcAft>
                          <a:spcPts val="0"/>
                        </a:spcAft>
                      </a:pPr>
                      <a:r>
                        <a:rPr lang="en-US" sz="2400" dirty="0">
                          <a:effectLst/>
                          <a:latin typeface="Arial Narrow" panose="020B0606020202030204" pitchFamily="34" charset="0"/>
                        </a:rPr>
                        <a:t>4</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500+25</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50.00</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bl>
          </a:graphicData>
        </a:graphic>
      </p:graphicFrame>
      <p:sp>
        <p:nvSpPr>
          <p:cNvPr id="11" name="Rectangle 10"/>
          <p:cNvSpPr/>
          <p:nvPr/>
        </p:nvSpPr>
        <p:spPr>
          <a:xfrm>
            <a:off x="722596" y="228902"/>
            <a:ext cx="11469403" cy="517065"/>
          </a:xfrm>
          <a:prstGeom prst="rect">
            <a:avLst/>
          </a:prstGeom>
        </p:spPr>
        <p:txBody>
          <a:bodyPr wrap="square">
            <a:spAutoFit/>
          </a:bodyPr>
          <a:lstStyle/>
          <a:p>
            <a:pPr algn="just">
              <a:lnSpc>
                <a:spcPct val="115000"/>
              </a:lnSpc>
              <a:spcAft>
                <a:spcPts val="1000"/>
              </a:spcAft>
            </a:pPr>
            <a:r>
              <a:rPr lang="en-US" sz="2400" b="1" u="sng" dirty="0" smtClean="0">
                <a:solidFill>
                  <a:srgbClr val="FF0000"/>
                </a:solidFill>
                <a:effectLst/>
                <a:latin typeface="Arial Narrow" panose="020B0606020202030204" pitchFamily="34" charset="0"/>
                <a:ea typeface="Times New Roman" panose="02020603050405020304" pitchFamily="18" charset="0"/>
                <a:cs typeface="Gautami" panose="020B0502040204020203" pitchFamily="34" charset="0"/>
              </a:rPr>
              <a:t>PATTERN </a:t>
            </a:r>
            <a:r>
              <a:rPr lang="en-US" sz="2400" b="1" u="sng" dirty="0" smtClean="0">
                <a:solidFill>
                  <a:srgbClr val="FF0000"/>
                </a:solidFill>
                <a:latin typeface="Arial Narrow" panose="020B0606020202030204" pitchFamily="34" charset="0"/>
                <a:ea typeface="Times New Roman" panose="02020603050405020304" pitchFamily="18" charset="0"/>
                <a:cs typeface="Gautami" panose="020B0502040204020203" pitchFamily="34" charset="0"/>
              </a:rPr>
              <a:t>O</a:t>
            </a:r>
            <a:r>
              <a:rPr lang="en-US" sz="2400" b="1" u="sng" dirty="0" smtClean="0">
                <a:solidFill>
                  <a:srgbClr val="FF0000"/>
                </a:solidFill>
                <a:effectLst/>
                <a:latin typeface="Arial Narrow" panose="020B0606020202030204" pitchFamily="34" charset="0"/>
                <a:ea typeface="Times New Roman" panose="02020603050405020304" pitchFamily="18" charset="0"/>
                <a:cs typeface="Gautami" panose="020B0502040204020203" pitchFamily="34" charset="0"/>
              </a:rPr>
              <a:t>F FINANCIAL PHASING:</a:t>
            </a:r>
            <a:r>
              <a:rPr lang="en-US" sz="2400" dirty="0" smtClean="0">
                <a:effectLst/>
                <a:latin typeface="Arial Narrow" panose="020B0606020202030204" pitchFamily="34" charset="0"/>
                <a:ea typeface="Times New Roman" panose="02020603050405020304" pitchFamily="18" charset="0"/>
                <a:cs typeface="Gautami" panose="020B0502040204020203" pitchFamily="34" charset="0"/>
              </a:rPr>
              <a:t> Pattern of funding for CSISAC program is detailed below</a:t>
            </a:r>
            <a:endParaRPr lang="en-US" sz="2000" dirty="0">
              <a:effectLst/>
              <a:latin typeface="Arial Narrow" panose="020B0606020202030204" pitchFamily="34" charset="0"/>
              <a:ea typeface="Times New Roman" panose="02020603050405020304" pitchFamily="18" charset="0"/>
              <a:cs typeface="Gautami" panose="020B0502040204020203"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1154324866"/>
              </p:ext>
            </p:extLst>
          </p:nvPr>
        </p:nvGraphicFramePr>
        <p:xfrm>
          <a:off x="722596" y="802627"/>
          <a:ext cx="9870000" cy="2340000"/>
        </p:xfrm>
        <a:graphic>
          <a:graphicData uri="http://schemas.openxmlformats.org/drawingml/2006/table">
            <a:tbl>
              <a:tblPr firstRow="1" firstCol="1" bandRow="1">
                <a:tableStyleId>{5C22544A-7EE6-4342-B048-85BDC9FD1C3A}</a:tableStyleId>
              </a:tblPr>
              <a:tblGrid>
                <a:gridCol w="1119117"/>
                <a:gridCol w="5765519"/>
                <a:gridCol w="2985364"/>
              </a:tblGrid>
              <a:tr h="468000">
                <a:tc>
                  <a:txBody>
                    <a:bodyPr/>
                    <a:lstStyle/>
                    <a:p>
                      <a:pPr algn="ctr">
                        <a:lnSpc>
                          <a:spcPct val="115000"/>
                        </a:lnSpc>
                        <a:spcAft>
                          <a:spcPts val="0"/>
                        </a:spcAft>
                      </a:pPr>
                      <a:r>
                        <a:rPr lang="en-US" sz="2400" dirty="0" err="1">
                          <a:effectLst/>
                          <a:latin typeface="Arial Narrow" panose="020B0606020202030204" pitchFamily="34" charset="0"/>
                        </a:rPr>
                        <a:t>Sl.No</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nchor="ctr"/>
                </a:tc>
                <a:tc>
                  <a:txBody>
                    <a:bodyPr/>
                    <a:lstStyle/>
                    <a:p>
                      <a:pPr algn="ctr">
                        <a:lnSpc>
                          <a:spcPct val="115000"/>
                        </a:lnSpc>
                        <a:spcAft>
                          <a:spcPts val="0"/>
                        </a:spcAft>
                      </a:pPr>
                      <a:r>
                        <a:rPr lang="en-US" sz="2400" dirty="0">
                          <a:effectLst/>
                          <a:latin typeface="Arial Narrow" panose="020B0606020202030204" pitchFamily="34" charset="0"/>
                        </a:rPr>
                        <a:t>Component</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nchor="ctr"/>
                </a:tc>
                <a:tc>
                  <a:txBody>
                    <a:bodyPr/>
                    <a:lstStyle/>
                    <a:p>
                      <a:pPr algn="ctr">
                        <a:lnSpc>
                          <a:spcPct val="115000"/>
                        </a:lnSpc>
                        <a:spcAft>
                          <a:spcPts val="0"/>
                        </a:spcAft>
                      </a:pPr>
                      <a:r>
                        <a:rPr lang="en-US" sz="2400" dirty="0">
                          <a:effectLst/>
                          <a:latin typeface="Arial Narrow" panose="020B0606020202030204" pitchFamily="34" charset="0"/>
                        </a:rPr>
                        <a:t>Share of outlay</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nchor="ctr"/>
                </a:tc>
              </a:tr>
              <a:tr h="468000">
                <a:tc>
                  <a:txBody>
                    <a:bodyPr/>
                    <a:lstStyle/>
                    <a:p>
                      <a:pPr algn="ctr">
                        <a:lnSpc>
                          <a:spcPct val="115000"/>
                        </a:lnSpc>
                        <a:spcAft>
                          <a:spcPts val="0"/>
                        </a:spcAft>
                      </a:pPr>
                      <a:r>
                        <a:rPr lang="en-US" sz="2400" dirty="0">
                          <a:effectLst/>
                          <a:latin typeface="Arial Narrow" panose="020B0606020202030204" pitchFamily="34" charset="0"/>
                        </a:rPr>
                        <a:t>1</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Loan</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a:effectLst/>
                          <a:latin typeface="Arial Narrow" panose="020B0606020202030204" pitchFamily="34" charset="0"/>
                        </a:rPr>
                        <a:t>60%</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468000">
                <a:tc>
                  <a:txBody>
                    <a:bodyPr/>
                    <a:lstStyle/>
                    <a:p>
                      <a:pPr algn="ctr">
                        <a:lnSpc>
                          <a:spcPct val="115000"/>
                        </a:lnSpc>
                        <a:spcAft>
                          <a:spcPts val="0"/>
                        </a:spcAft>
                      </a:pPr>
                      <a:r>
                        <a:rPr lang="en-US" sz="2400">
                          <a:effectLst/>
                          <a:latin typeface="Arial Narrow" panose="020B0606020202030204" pitchFamily="34" charset="0"/>
                        </a:rPr>
                        <a:t>2</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Subsidy (subject to availability from GOI)</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20%</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468000">
                <a:tc>
                  <a:txBody>
                    <a:bodyPr/>
                    <a:lstStyle/>
                    <a:p>
                      <a:pPr algn="ctr">
                        <a:lnSpc>
                          <a:spcPct val="115000"/>
                        </a:lnSpc>
                        <a:spcAft>
                          <a:spcPts val="0"/>
                        </a:spcAft>
                      </a:pPr>
                      <a:r>
                        <a:rPr lang="en-US" sz="2400">
                          <a:effectLst/>
                          <a:latin typeface="Arial Narrow" panose="020B0606020202030204" pitchFamily="34" charset="0"/>
                        </a:rPr>
                        <a:t>3</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Beneficiary Contribution</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20%</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468000">
                <a:tc>
                  <a:txBody>
                    <a:bodyPr/>
                    <a:lstStyle/>
                    <a:p>
                      <a:pPr algn="ctr">
                        <a:lnSpc>
                          <a:spcPct val="115000"/>
                        </a:lnSpc>
                        <a:spcAft>
                          <a:spcPts val="0"/>
                        </a:spcAft>
                      </a:pPr>
                      <a:r>
                        <a:rPr lang="en-US" sz="2400">
                          <a:effectLst/>
                          <a:latin typeface="Arial Narrow" panose="020B0606020202030204" pitchFamily="34" charset="0"/>
                        </a:rPr>
                        <a:t>4</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Interest on Loan (Dynamic)</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smtClean="0">
                          <a:effectLst/>
                          <a:latin typeface="Arial Narrow" panose="020B0606020202030204" pitchFamily="34" charset="0"/>
                        </a:rPr>
                        <a:t>11.50</a:t>
                      </a:r>
                      <a:r>
                        <a:rPr lang="en-US" sz="2400" dirty="0">
                          <a:effectLst/>
                          <a:latin typeface="Arial Narrow" panose="020B0606020202030204" pitchFamily="34" charset="0"/>
                        </a:rPr>
                        <a:t>%</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bl>
          </a:graphicData>
        </a:graphic>
      </p:graphicFrame>
    </p:spTree>
    <p:extLst>
      <p:ext uri="{BB962C8B-B14F-4D97-AF65-F5344CB8AC3E}">
        <p14:creationId xmlns:p14="http://schemas.microsoft.com/office/powerpoint/2010/main" val="3836856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60284383"/>
              </p:ext>
            </p:extLst>
          </p:nvPr>
        </p:nvGraphicFramePr>
        <p:xfrm>
          <a:off x="615754" y="1827578"/>
          <a:ext cx="10080000" cy="2491516"/>
        </p:xfrm>
        <a:graphic>
          <a:graphicData uri="http://schemas.openxmlformats.org/drawingml/2006/table">
            <a:tbl>
              <a:tblPr firstRow="1" firstCol="1" bandRow="1">
                <a:tableStyleId>{5C22544A-7EE6-4342-B048-85BDC9FD1C3A}</a:tableStyleId>
              </a:tblPr>
              <a:tblGrid>
                <a:gridCol w="994681"/>
                <a:gridCol w="5711884"/>
                <a:gridCol w="3373435"/>
              </a:tblGrid>
              <a:tr h="433633">
                <a:tc>
                  <a:txBody>
                    <a:bodyPr/>
                    <a:lstStyle/>
                    <a:p>
                      <a:pPr algn="ctr">
                        <a:lnSpc>
                          <a:spcPct val="115000"/>
                        </a:lnSpc>
                        <a:spcAft>
                          <a:spcPts val="0"/>
                        </a:spcAft>
                      </a:pPr>
                      <a:r>
                        <a:rPr lang="en-US" sz="2400" dirty="0" err="1">
                          <a:effectLst/>
                          <a:latin typeface="Arial Narrow" panose="020B0606020202030204" pitchFamily="34" charset="0"/>
                        </a:rPr>
                        <a:t>Sl.No</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dirty="0">
                          <a:effectLst/>
                          <a:latin typeface="Arial Narrow" panose="020B0606020202030204" pitchFamily="34" charset="0"/>
                        </a:rPr>
                        <a:t>Component</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gn="ctr">
                        <a:lnSpc>
                          <a:spcPct val="115000"/>
                        </a:lnSpc>
                        <a:spcAft>
                          <a:spcPts val="0"/>
                        </a:spcAft>
                      </a:pPr>
                      <a:r>
                        <a:rPr lang="en-US" sz="2400">
                          <a:effectLst/>
                          <a:latin typeface="Arial Narrow" panose="020B0606020202030204" pitchFamily="34" charset="0"/>
                        </a:rPr>
                        <a:t>Share of outlay</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385997">
                <a:tc>
                  <a:txBody>
                    <a:bodyPr/>
                    <a:lstStyle/>
                    <a:p>
                      <a:pPr algn="ctr">
                        <a:lnSpc>
                          <a:spcPct val="115000"/>
                        </a:lnSpc>
                        <a:spcAft>
                          <a:spcPts val="0"/>
                        </a:spcAft>
                      </a:pPr>
                      <a:r>
                        <a:rPr lang="en-US" sz="2400">
                          <a:effectLst/>
                          <a:latin typeface="Arial Narrow" panose="020B0606020202030204" pitchFamily="34" charset="0"/>
                        </a:rPr>
                        <a:t>1</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Loan</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a:effectLst/>
                          <a:latin typeface="Arial Narrow" panose="020B0606020202030204" pitchFamily="34" charset="0"/>
                        </a:rPr>
                        <a:t>60%</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796011">
                <a:tc>
                  <a:txBody>
                    <a:bodyPr/>
                    <a:lstStyle/>
                    <a:p>
                      <a:pPr algn="ctr">
                        <a:lnSpc>
                          <a:spcPct val="115000"/>
                        </a:lnSpc>
                        <a:spcAft>
                          <a:spcPts val="0"/>
                        </a:spcAft>
                      </a:pPr>
                      <a:r>
                        <a:rPr lang="en-US" sz="2400">
                          <a:effectLst/>
                          <a:latin typeface="Arial Narrow" panose="020B0606020202030204" pitchFamily="34" charset="0"/>
                        </a:rPr>
                        <a:t>2</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Subsidy (subject to availability from (GOI)</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a:effectLst/>
                          <a:latin typeface="Arial Narrow" panose="020B0606020202030204" pitchFamily="34" charset="0"/>
                        </a:rPr>
                        <a:t>20%</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385997">
                <a:tc>
                  <a:txBody>
                    <a:bodyPr/>
                    <a:lstStyle/>
                    <a:p>
                      <a:pPr algn="ctr">
                        <a:lnSpc>
                          <a:spcPct val="115000"/>
                        </a:lnSpc>
                        <a:spcAft>
                          <a:spcPts val="0"/>
                        </a:spcAft>
                      </a:pPr>
                      <a:r>
                        <a:rPr lang="en-US" sz="2400">
                          <a:effectLst/>
                          <a:latin typeface="Arial Narrow" panose="020B0606020202030204" pitchFamily="34" charset="0"/>
                        </a:rPr>
                        <a:t>3</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Beneficiary Contribution</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a:effectLst/>
                          <a:latin typeface="Arial Narrow" panose="020B0606020202030204" pitchFamily="34" charset="0"/>
                        </a:rPr>
                        <a:t>20%</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r h="385997">
                <a:tc>
                  <a:txBody>
                    <a:bodyPr/>
                    <a:lstStyle/>
                    <a:p>
                      <a:pPr algn="ctr">
                        <a:lnSpc>
                          <a:spcPct val="115000"/>
                        </a:lnSpc>
                        <a:spcAft>
                          <a:spcPts val="0"/>
                        </a:spcAft>
                      </a:pPr>
                      <a:r>
                        <a:rPr lang="en-US" sz="2400">
                          <a:effectLst/>
                          <a:latin typeface="Arial Narrow" panose="020B0606020202030204" pitchFamily="34" charset="0"/>
                        </a:rPr>
                        <a:t>4</a:t>
                      </a:r>
                      <a:endParaRPr lang="en-US" sz="240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Interest charged for Beneficiary</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c>
                  <a:txBody>
                    <a:bodyPr/>
                    <a:lstStyle/>
                    <a:p>
                      <a:pPr>
                        <a:lnSpc>
                          <a:spcPct val="115000"/>
                        </a:lnSpc>
                        <a:spcAft>
                          <a:spcPts val="0"/>
                        </a:spcAft>
                      </a:pPr>
                      <a:r>
                        <a:rPr lang="en-US" sz="2400" dirty="0">
                          <a:effectLst/>
                          <a:latin typeface="Arial Narrow" panose="020B0606020202030204" pitchFamily="34" charset="0"/>
                        </a:rPr>
                        <a:t>3%</a:t>
                      </a:r>
                      <a:endParaRPr lang="en-US" sz="2400" dirty="0">
                        <a:effectLst/>
                        <a:latin typeface="Arial Narrow" panose="020B0606020202030204" pitchFamily="34" charset="0"/>
                        <a:ea typeface="Times New Roman" panose="02020603050405020304" pitchFamily="18" charset="0"/>
                        <a:cs typeface="Gautami" panose="020B0502040204020203" pitchFamily="34" charset="0"/>
                      </a:endParaRPr>
                    </a:p>
                  </a:txBody>
                  <a:tcPr marL="68580" marR="68580" marT="0" marB="0"/>
                </a:tc>
              </a:tr>
            </a:tbl>
          </a:graphicData>
        </a:graphic>
      </p:graphicFrame>
      <p:sp>
        <p:nvSpPr>
          <p:cNvPr id="3" name="Rectangle 2"/>
          <p:cNvSpPr txBox="1">
            <a:spLocks noChangeArrowheads="1"/>
          </p:cNvSpPr>
          <p:nvPr/>
        </p:nvSpPr>
        <p:spPr bwMode="auto">
          <a:xfrm>
            <a:off x="499688" y="4319094"/>
            <a:ext cx="11128205" cy="2238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2400" dirty="0" smtClean="0">
                <a:latin typeface="Arial Narrow" panose="020B0606020202030204" pitchFamily="34" charset="0"/>
              </a:rPr>
              <a:t>It </a:t>
            </a:r>
            <a:r>
              <a:rPr lang="en-US" sz="2400" dirty="0">
                <a:latin typeface="Arial Narrow" panose="020B0606020202030204" pitchFamily="34" charset="0"/>
              </a:rPr>
              <a:t>is submit to inform vide G.O.Ms.No.32, </a:t>
            </a:r>
            <a:r>
              <a:rPr lang="en-US" sz="2400" dirty="0" err="1">
                <a:latin typeface="Arial Narrow" panose="020B0606020202030204" pitchFamily="34" charset="0"/>
              </a:rPr>
              <a:t>dt</a:t>
            </a:r>
            <a:r>
              <a:rPr lang="en-US" sz="2400" dirty="0">
                <a:latin typeface="Arial Narrow" panose="020B0606020202030204" pitchFamily="34" charset="0"/>
              </a:rPr>
              <a:t>: 06-07-2016 Government of Andhra Pradesh accorded budgetary provision of Rs.5223.22 lakhs towards interest subvention for implementation of NCDC project so that shepherds have to bear 3% interest as against 10.40% interest charged by NCDC for Rearing &amp; Breeding units</a:t>
            </a:r>
            <a:r>
              <a:rPr lang="en-US" sz="2400" dirty="0" smtClean="0">
                <a:latin typeface="Arial Narrow" panose="020B0606020202030204" pitchFamily="34" charset="0"/>
              </a:rPr>
              <a:t>.</a:t>
            </a:r>
            <a:endParaRPr lang="en-US" dirty="0" smtClean="0">
              <a:latin typeface="Arial Narrow" panose="020B0606020202030204" pitchFamily="34" charset="0"/>
            </a:endParaRPr>
          </a:p>
        </p:txBody>
      </p:sp>
      <p:sp>
        <p:nvSpPr>
          <p:cNvPr id="4" name="Rectangle 2"/>
          <p:cNvSpPr txBox="1">
            <a:spLocks noChangeArrowheads="1"/>
          </p:cNvSpPr>
          <p:nvPr/>
        </p:nvSpPr>
        <p:spPr bwMode="auto">
          <a:xfrm>
            <a:off x="499688" y="159463"/>
            <a:ext cx="11469403" cy="1550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r>
              <a:rPr lang="en-US" b="1" u="sng" dirty="0" smtClean="0">
                <a:solidFill>
                  <a:srgbClr val="FF0000"/>
                </a:solidFill>
                <a:latin typeface="Arial Narrow" panose="020B0606020202030204" pitchFamily="34" charset="0"/>
              </a:rPr>
              <a:t>NCDC SCHEME FOR SMALL RUMINANT DEVELOPMENT UNDER ANDHRA PRADESH  SMALL RUMINANT POLICY &amp; INTEREST SUBVENTION</a:t>
            </a:r>
            <a:r>
              <a:rPr lang="en-US" u="sng" dirty="0" smtClean="0">
                <a:solidFill>
                  <a:srgbClr val="FF0000"/>
                </a:solidFill>
                <a:latin typeface="Arial Narrow" panose="020B0606020202030204" pitchFamily="34" charset="0"/>
              </a:rPr>
              <a:t>:</a:t>
            </a:r>
            <a:r>
              <a:rPr lang="en-US" dirty="0" smtClean="0">
                <a:solidFill>
                  <a:srgbClr val="FF0000"/>
                </a:solidFill>
                <a:latin typeface="Arial Narrow" panose="020B0606020202030204" pitchFamily="34" charset="0"/>
              </a:rPr>
              <a:t> </a:t>
            </a:r>
          </a:p>
          <a:p>
            <a:pPr algn="just"/>
            <a:r>
              <a:rPr lang="en-US" dirty="0" smtClean="0">
                <a:solidFill>
                  <a:schemeClr val="tx1"/>
                </a:solidFill>
                <a:latin typeface="Arial Narrow" panose="020B0606020202030204" pitchFamily="34" charset="0"/>
              </a:rPr>
              <a:t>Under </a:t>
            </a:r>
            <a:r>
              <a:rPr lang="en-US" dirty="0">
                <a:solidFill>
                  <a:schemeClr val="tx1"/>
                </a:solidFill>
                <a:latin typeface="Arial Narrow" panose="020B0606020202030204" pitchFamily="34" charset="0"/>
              </a:rPr>
              <a:t>Andhra Pradesh state Small ruminant policy, all NCDC units will have interest subvention with Interest of  3% to be borne by shepherds and rest will be subsidized from </a:t>
            </a:r>
            <a:r>
              <a:rPr lang="en-US" dirty="0" smtClean="0">
                <a:solidFill>
                  <a:schemeClr val="tx1"/>
                </a:solidFill>
                <a:latin typeface="Arial Narrow" panose="020B0606020202030204" pitchFamily="34" charset="0"/>
              </a:rPr>
              <a:t>GO of AP </a:t>
            </a:r>
            <a:r>
              <a:rPr lang="en-US" dirty="0">
                <a:solidFill>
                  <a:schemeClr val="tx1"/>
                </a:solidFill>
                <a:latin typeface="Arial Narrow" panose="020B0606020202030204" pitchFamily="34" charset="0"/>
              </a:rPr>
              <a:t>funds</a:t>
            </a:r>
            <a:r>
              <a:rPr lang="en-US" dirty="0" smtClean="0">
                <a:solidFill>
                  <a:schemeClr val="tx1"/>
                </a:solidFill>
                <a:latin typeface="Arial Narrow" panose="020B0606020202030204" pitchFamily="34" charset="0"/>
              </a:rPr>
              <a:t>.</a:t>
            </a:r>
            <a:endParaRPr lang="en-US"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705586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body" idx="1"/>
          </p:nvPr>
        </p:nvSpPr>
        <p:spPr bwMode="auto">
          <a:xfrm>
            <a:off x="409433" y="218026"/>
            <a:ext cx="11232107" cy="564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b="1" u="sng" dirty="0" smtClean="0">
                <a:solidFill>
                  <a:srgbClr val="FF0000"/>
                </a:solidFill>
                <a:latin typeface="Arial Narrow" panose="020B0606020202030204" pitchFamily="34" charset="0"/>
              </a:rPr>
              <a:t>DISTRICT LEVEL MONITORING COMMITTEE:</a:t>
            </a:r>
            <a:endParaRPr lang="en-US" dirty="0" smtClean="0">
              <a:solidFill>
                <a:srgbClr val="FF0000"/>
              </a:solidFill>
              <a:latin typeface="Arial Narrow" panose="020B0606020202030204" pitchFamily="34" charset="0"/>
            </a:endParaRPr>
          </a:p>
          <a:p>
            <a:pPr algn="just">
              <a:lnSpc>
                <a:spcPct val="150000"/>
              </a:lnSpc>
            </a:pPr>
            <a:r>
              <a:rPr lang="en-US" dirty="0">
                <a:solidFill>
                  <a:schemeClr val="tx1"/>
                </a:solidFill>
                <a:latin typeface="Arial Narrow" panose="020B0606020202030204" pitchFamily="34" charset="0"/>
              </a:rPr>
              <a:t>	</a:t>
            </a:r>
            <a:r>
              <a:rPr lang="en-US" dirty="0" smtClean="0">
                <a:solidFill>
                  <a:schemeClr val="tx1"/>
                </a:solidFill>
                <a:latin typeface="Arial Narrow" panose="020B0606020202030204" pitchFamily="34" charset="0"/>
              </a:rPr>
              <a:t>The </a:t>
            </a:r>
            <a:r>
              <a:rPr lang="en-US" dirty="0">
                <a:solidFill>
                  <a:schemeClr val="tx1"/>
                </a:solidFill>
                <a:latin typeface="Arial Narrow" panose="020B0606020202030204" pitchFamily="34" charset="0"/>
              </a:rPr>
              <a:t>powers for component wise selection of beneficiaries, issue of scheme wise financial sanction orders and grounding of the units are allocated to concerned District level monitoring committee in accordance to the </a:t>
            </a:r>
            <a:r>
              <a:rPr lang="en-US" dirty="0" err="1">
                <a:solidFill>
                  <a:schemeClr val="tx1"/>
                </a:solidFill>
                <a:latin typeface="Arial Narrow" panose="020B0606020202030204" pitchFamily="34" charset="0"/>
              </a:rPr>
              <a:t>G.O.RT.No</a:t>
            </a:r>
            <a:r>
              <a:rPr lang="en-US" dirty="0">
                <a:solidFill>
                  <a:schemeClr val="tx1"/>
                </a:solidFill>
                <a:latin typeface="Arial Narrow" panose="020B0606020202030204" pitchFamily="34" charset="0"/>
              </a:rPr>
              <a:t>. 58, dt:01.07.2017 of Government of Andhra Pradesh. The members of District level monitoring committee are as follows</a:t>
            </a:r>
            <a:r>
              <a:rPr lang="en-US" dirty="0" smtClean="0">
                <a:solidFill>
                  <a:schemeClr val="tx1"/>
                </a:solidFill>
                <a:latin typeface="Arial Narrow" panose="020B0606020202030204" pitchFamily="34" charset="0"/>
              </a:rPr>
              <a:t>.</a:t>
            </a:r>
          </a:p>
          <a:p>
            <a:pPr algn="just"/>
            <a:endParaRPr lang="en-US" sz="600" dirty="0">
              <a:solidFill>
                <a:schemeClr val="tx1"/>
              </a:solidFill>
              <a:latin typeface="Arial Narrow" panose="020B0606020202030204" pitchFamily="34" charset="0"/>
            </a:endParaRPr>
          </a:p>
          <a:p>
            <a:r>
              <a:rPr lang="en-US" dirty="0">
                <a:solidFill>
                  <a:schemeClr val="tx1"/>
                </a:solidFill>
                <a:latin typeface="Arial Narrow" panose="020B0606020202030204" pitchFamily="34" charset="0"/>
              </a:rPr>
              <a:t>1. Joint Collector -II  			- Chairman</a:t>
            </a:r>
          </a:p>
          <a:p>
            <a:r>
              <a:rPr lang="en-US" dirty="0">
                <a:solidFill>
                  <a:schemeClr val="tx1"/>
                </a:solidFill>
                <a:latin typeface="Arial Narrow" panose="020B0606020202030204" pitchFamily="34" charset="0"/>
              </a:rPr>
              <a:t>2. Joint Director Animal Husbandry 	- Member </a:t>
            </a:r>
          </a:p>
          <a:p>
            <a:r>
              <a:rPr lang="en-US" dirty="0">
                <a:solidFill>
                  <a:schemeClr val="tx1"/>
                </a:solidFill>
                <a:latin typeface="Arial Narrow" panose="020B0606020202030204" pitchFamily="34" charset="0"/>
              </a:rPr>
              <a:t>3. President, DSBCU			- Member</a:t>
            </a:r>
          </a:p>
          <a:p>
            <a:r>
              <a:rPr lang="en-US" dirty="0">
                <a:solidFill>
                  <a:schemeClr val="tx1"/>
                </a:solidFill>
                <a:latin typeface="Arial Narrow" panose="020B0606020202030204" pitchFamily="34" charset="0"/>
              </a:rPr>
              <a:t>4. Executive Director, DSBCU		- Member </a:t>
            </a:r>
            <a:r>
              <a:rPr lang="en-US" dirty="0" smtClean="0">
                <a:solidFill>
                  <a:schemeClr val="tx1"/>
                </a:solidFill>
                <a:latin typeface="Arial Narrow" panose="020B0606020202030204" pitchFamily="34" charset="0"/>
              </a:rPr>
              <a:t>Convener.</a:t>
            </a:r>
          </a:p>
          <a:p>
            <a:endParaRPr lang="en-US" sz="100" dirty="0">
              <a:solidFill>
                <a:schemeClr val="tx1"/>
              </a:solidFill>
              <a:latin typeface="Arial Narrow" panose="020B0606020202030204" pitchFamily="34" charset="0"/>
            </a:endParaRPr>
          </a:p>
          <a:p>
            <a:pPr algn="just">
              <a:lnSpc>
                <a:spcPct val="150000"/>
              </a:lnSpc>
            </a:pPr>
            <a:r>
              <a:rPr lang="en-US" dirty="0">
                <a:solidFill>
                  <a:schemeClr val="tx1"/>
                </a:solidFill>
                <a:latin typeface="Arial Narrow" panose="020B0606020202030204" pitchFamily="34" charset="0"/>
              </a:rPr>
              <a:t>	</a:t>
            </a:r>
            <a:endParaRPr lang="en-US" sz="28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2975373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body" idx="1"/>
          </p:nvPr>
        </p:nvSpPr>
        <p:spPr bwMode="auto">
          <a:xfrm>
            <a:off x="368490" y="98079"/>
            <a:ext cx="11232107" cy="6187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50000"/>
              </a:lnSpc>
            </a:pPr>
            <a:r>
              <a:rPr lang="en-US" dirty="0" smtClean="0">
                <a:solidFill>
                  <a:schemeClr val="tx1"/>
                </a:solidFill>
                <a:latin typeface="Arial Narrow" panose="020B0606020202030204" pitchFamily="34" charset="0"/>
              </a:rPr>
              <a:t>For </a:t>
            </a:r>
            <a:r>
              <a:rPr lang="en-US" dirty="0">
                <a:solidFill>
                  <a:schemeClr val="tx1"/>
                </a:solidFill>
                <a:latin typeface="Arial Narrow" panose="020B0606020202030204" pitchFamily="34" charset="0"/>
              </a:rPr>
              <a:t>grounding of 500+25 units a Sub Committee consisting of following members will evaluate eligible beneficiary for the project and submit detailed Proposal to District Collector for necessary sanction</a:t>
            </a:r>
            <a:r>
              <a:rPr lang="en-US" dirty="0" smtClean="0">
                <a:solidFill>
                  <a:schemeClr val="tx1"/>
                </a:solidFill>
                <a:latin typeface="Arial Narrow" panose="020B0606020202030204" pitchFamily="34" charset="0"/>
              </a:rPr>
              <a:t>.</a:t>
            </a:r>
          </a:p>
          <a:p>
            <a:pPr>
              <a:lnSpc>
                <a:spcPct val="150000"/>
              </a:lnSpc>
            </a:pPr>
            <a:endParaRPr lang="en-US" sz="700" b="1" dirty="0">
              <a:solidFill>
                <a:srgbClr val="FF0000"/>
              </a:solidFill>
              <a:latin typeface="Arial Narrow" panose="020B0606020202030204" pitchFamily="34" charset="0"/>
            </a:endParaRPr>
          </a:p>
          <a:p>
            <a:r>
              <a:rPr lang="en-US" b="1" u="sng" dirty="0" smtClean="0">
                <a:solidFill>
                  <a:srgbClr val="FF0000"/>
                </a:solidFill>
                <a:latin typeface="Arial Narrow" panose="020B0606020202030204" pitchFamily="34" charset="0"/>
              </a:rPr>
              <a:t>SUB-COMMITTEE MEMBERS</a:t>
            </a:r>
            <a:r>
              <a:rPr lang="en-US" u="sng" dirty="0" smtClean="0">
                <a:solidFill>
                  <a:srgbClr val="FF0000"/>
                </a:solidFill>
                <a:latin typeface="Arial Narrow" panose="020B0606020202030204" pitchFamily="34" charset="0"/>
              </a:rPr>
              <a:t>:</a:t>
            </a:r>
            <a:r>
              <a:rPr lang="en-US" dirty="0" smtClean="0">
                <a:solidFill>
                  <a:srgbClr val="FF0000"/>
                </a:solidFill>
                <a:latin typeface="Arial Narrow" panose="020B0606020202030204" pitchFamily="34" charset="0"/>
              </a:rPr>
              <a:t> </a:t>
            </a:r>
          </a:p>
          <a:p>
            <a:endParaRPr lang="en-US" sz="400" dirty="0">
              <a:solidFill>
                <a:srgbClr val="FF0000"/>
              </a:solidFill>
              <a:latin typeface="Arial Narrow" panose="020B0606020202030204" pitchFamily="34" charset="0"/>
            </a:endParaRPr>
          </a:p>
          <a:p>
            <a:pPr marL="457200" lvl="0" indent="-457200">
              <a:buFont typeface="+mj-lt"/>
              <a:buAutoNum type="arabicPeriod"/>
            </a:pPr>
            <a:r>
              <a:rPr lang="en-US" dirty="0">
                <a:solidFill>
                  <a:schemeClr val="tx1"/>
                </a:solidFill>
                <a:latin typeface="Arial Narrow" panose="020B0606020202030204" pitchFamily="34" charset="0"/>
              </a:rPr>
              <a:t>Lead District Manager </a:t>
            </a:r>
          </a:p>
          <a:p>
            <a:pPr marL="457200" lvl="0" indent="-457200">
              <a:buFont typeface="+mj-lt"/>
              <a:buAutoNum type="arabicPeriod"/>
            </a:pPr>
            <a:r>
              <a:rPr lang="en-US" dirty="0">
                <a:solidFill>
                  <a:schemeClr val="tx1"/>
                </a:solidFill>
                <a:latin typeface="Arial Narrow" panose="020B0606020202030204" pitchFamily="34" charset="0"/>
              </a:rPr>
              <a:t>NABARD District AGM</a:t>
            </a:r>
          </a:p>
          <a:p>
            <a:pPr marL="457200" lvl="0" indent="-457200">
              <a:buFont typeface="+mj-lt"/>
              <a:buAutoNum type="arabicPeriod"/>
            </a:pPr>
            <a:r>
              <a:rPr lang="en-US" dirty="0">
                <a:solidFill>
                  <a:schemeClr val="tx1"/>
                </a:solidFill>
                <a:latin typeface="Arial Narrow" panose="020B0606020202030204" pitchFamily="34" charset="0"/>
              </a:rPr>
              <a:t>Joint Director (AH</a:t>
            </a:r>
            <a:r>
              <a:rPr lang="en-US" dirty="0" smtClean="0">
                <a:solidFill>
                  <a:schemeClr val="tx1"/>
                </a:solidFill>
                <a:latin typeface="Arial Narrow" panose="020B0606020202030204" pitchFamily="34" charset="0"/>
              </a:rPr>
              <a:t>)</a:t>
            </a:r>
          </a:p>
          <a:p>
            <a:pPr lvl="0"/>
            <a:endParaRPr lang="en-US" sz="600" dirty="0">
              <a:solidFill>
                <a:schemeClr val="tx1"/>
              </a:solidFill>
              <a:latin typeface="Arial Narrow" panose="020B0606020202030204" pitchFamily="34" charset="0"/>
            </a:endParaRPr>
          </a:p>
          <a:p>
            <a:pPr algn="just">
              <a:lnSpc>
                <a:spcPct val="150000"/>
              </a:lnSpc>
            </a:pPr>
            <a:r>
              <a:rPr lang="en-US" dirty="0">
                <a:solidFill>
                  <a:schemeClr val="tx1"/>
                </a:solidFill>
                <a:latin typeface="Arial Narrow" panose="020B0606020202030204" pitchFamily="34" charset="0"/>
              </a:rPr>
              <a:t>The Joint Director (AH) of concerned district shall ensure successful and timely grounding of NCDC scheme in their respective districts and overall supervision on implementation of the scheme shall be ensured by the Managing Director, APSGDCFL. </a:t>
            </a:r>
          </a:p>
        </p:txBody>
      </p:sp>
    </p:spTree>
    <p:extLst>
      <p:ext uri="{BB962C8B-B14F-4D97-AF65-F5344CB8AC3E}">
        <p14:creationId xmlns:p14="http://schemas.microsoft.com/office/powerpoint/2010/main" val="4056245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body" idx="1"/>
          </p:nvPr>
        </p:nvSpPr>
        <p:spPr bwMode="auto">
          <a:xfrm>
            <a:off x="354842" y="56332"/>
            <a:ext cx="11368585" cy="7529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b="1" u="sng" dirty="0">
                <a:solidFill>
                  <a:srgbClr val="FF0000"/>
                </a:solidFill>
                <a:latin typeface="Arial Narrow" panose="020B0606020202030204" pitchFamily="34" charset="0"/>
              </a:rPr>
              <a:t>NORMS FOR IDENTIFICATION OF BENEFICIARY:</a:t>
            </a:r>
            <a:endParaRPr lang="en-US" sz="2000" dirty="0">
              <a:solidFill>
                <a:srgbClr val="FF0000"/>
              </a:solidFill>
              <a:latin typeface="Arial Narrow" panose="020B0606020202030204" pitchFamily="34" charset="0"/>
            </a:endParaRPr>
          </a:p>
          <a:p>
            <a:pPr marL="457200" indent="-457200" algn="just">
              <a:buFont typeface="+mj-lt"/>
              <a:buAutoNum type="arabicPeriod"/>
            </a:pPr>
            <a:r>
              <a:rPr lang="en-US" dirty="0">
                <a:solidFill>
                  <a:schemeClr val="tx1"/>
                </a:solidFill>
                <a:latin typeface="Arial Narrow" panose="020B0606020202030204" pitchFamily="34" charset="0"/>
              </a:rPr>
              <a:t>The beneficiary should be a member of society</a:t>
            </a:r>
            <a:r>
              <a:rPr lang="en-US" dirty="0" smtClean="0">
                <a:solidFill>
                  <a:schemeClr val="tx1"/>
                </a:solidFill>
                <a:latin typeface="Arial Narrow" panose="020B0606020202030204" pitchFamily="34" charset="0"/>
              </a:rPr>
              <a:t>.</a:t>
            </a:r>
            <a:endParaRPr lang="en-US" dirty="0">
              <a:solidFill>
                <a:schemeClr val="tx1"/>
              </a:solidFill>
              <a:latin typeface="Arial Narrow" panose="020B0606020202030204" pitchFamily="34" charset="0"/>
            </a:endParaRPr>
          </a:p>
          <a:p>
            <a:pPr marL="457200" indent="-457200" algn="just">
              <a:buFont typeface="+mj-lt"/>
              <a:buAutoNum type="arabicPeriod"/>
            </a:pPr>
            <a:r>
              <a:rPr lang="en-US" dirty="0">
                <a:solidFill>
                  <a:schemeClr val="tx1"/>
                </a:solidFill>
                <a:latin typeface="Arial Narrow" panose="020B0606020202030204" pitchFamily="34" charset="0"/>
              </a:rPr>
              <a:t>Beneficiary should be between 18 years to 60 years of age. </a:t>
            </a:r>
          </a:p>
          <a:p>
            <a:pPr marL="457200" indent="-457200" algn="just">
              <a:buFont typeface="+mj-lt"/>
              <a:buAutoNum type="arabicPeriod"/>
            </a:pPr>
            <a:r>
              <a:rPr lang="en-US" dirty="0">
                <a:solidFill>
                  <a:schemeClr val="tx1"/>
                </a:solidFill>
                <a:latin typeface="Arial Narrow" panose="020B0606020202030204" pitchFamily="34" charset="0"/>
              </a:rPr>
              <a:t>Should have immovable property either Land/House/plot and in a position to create charge in form B in </a:t>
            </a:r>
            <a:r>
              <a:rPr lang="en-US" dirty="0" err="1">
                <a:solidFill>
                  <a:schemeClr val="tx1"/>
                </a:solidFill>
                <a:latin typeface="Arial Narrow" panose="020B0606020202030204" pitchFamily="34" charset="0"/>
              </a:rPr>
              <a:t>favour</a:t>
            </a:r>
            <a:r>
              <a:rPr lang="en-US" dirty="0">
                <a:solidFill>
                  <a:schemeClr val="tx1"/>
                </a:solidFill>
                <a:latin typeface="Arial Narrow" panose="020B0606020202030204" pitchFamily="34" charset="0"/>
              </a:rPr>
              <a:t> of PSBCS.</a:t>
            </a:r>
          </a:p>
          <a:p>
            <a:pPr marL="457200" indent="-457200" algn="just">
              <a:buFont typeface="+mj-lt"/>
              <a:buAutoNum type="arabicPeriod"/>
            </a:pPr>
            <a:r>
              <a:rPr lang="en-US" dirty="0">
                <a:solidFill>
                  <a:schemeClr val="tx1"/>
                </a:solidFill>
                <a:latin typeface="Arial Narrow" panose="020B0606020202030204" pitchFamily="34" charset="0"/>
              </a:rPr>
              <a:t>He should not be a defaulter to the society as on the date</a:t>
            </a:r>
            <a:r>
              <a:rPr lang="en-US" dirty="0" smtClean="0">
                <a:solidFill>
                  <a:schemeClr val="tx1"/>
                </a:solidFill>
                <a:latin typeface="Arial Narrow" panose="020B0606020202030204" pitchFamily="34" charset="0"/>
              </a:rPr>
              <a:t>.</a:t>
            </a:r>
            <a:endParaRPr lang="en-US" dirty="0">
              <a:solidFill>
                <a:schemeClr val="tx1"/>
              </a:solidFill>
              <a:latin typeface="Arial Narrow" panose="020B0606020202030204" pitchFamily="34" charset="0"/>
            </a:endParaRPr>
          </a:p>
          <a:p>
            <a:pPr marL="457200" indent="-457200" algn="just">
              <a:buFont typeface="+mj-lt"/>
              <a:buAutoNum type="arabicPeriod"/>
            </a:pPr>
            <a:r>
              <a:rPr lang="en-US" dirty="0">
                <a:solidFill>
                  <a:schemeClr val="tx1"/>
                </a:solidFill>
                <a:latin typeface="Arial Narrow" panose="020B0606020202030204" pitchFamily="34" charset="0"/>
              </a:rPr>
              <a:t>He should be free from Civil and Criminal charges</a:t>
            </a:r>
            <a:r>
              <a:rPr lang="en-US" dirty="0" smtClean="0">
                <a:solidFill>
                  <a:schemeClr val="tx1"/>
                </a:solidFill>
                <a:latin typeface="Arial Narrow" panose="020B0606020202030204" pitchFamily="34" charset="0"/>
              </a:rPr>
              <a:t>.</a:t>
            </a:r>
            <a:endParaRPr lang="en-US" dirty="0">
              <a:solidFill>
                <a:schemeClr val="tx1"/>
              </a:solidFill>
              <a:latin typeface="Arial Narrow" panose="020B0606020202030204" pitchFamily="34" charset="0"/>
            </a:endParaRPr>
          </a:p>
          <a:p>
            <a:pPr marL="457200" indent="-457200" algn="just">
              <a:buFont typeface="+mj-lt"/>
              <a:buAutoNum type="arabicPeriod"/>
            </a:pPr>
            <a:r>
              <a:rPr lang="en-US" dirty="0">
                <a:solidFill>
                  <a:schemeClr val="tx1"/>
                </a:solidFill>
                <a:latin typeface="Arial Narrow" panose="020B0606020202030204" pitchFamily="34" charset="0"/>
              </a:rPr>
              <a:t>He shall fulfill all the conditions as laid down in the loan application form</a:t>
            </a:r>
            <a:r>
              <a:rPr lang="en-US" dirty="0" smtClean="0">
                <a:solidFill>
                  <a:schemeClr val="tx1"/>
                </a:solidFill>
                <a:latin typeface="Arial Narrow" panose="020B0606020202030204" pitchFamily="34" charset="0"/>
              </a:rPr>
              <a:t>.</a:t>
            </a:r>
            <a:endParaRPr lang="en-US" dirty="0">
              <a:solidFill>
                <a:schemeClr val="tx1"/>
              </a:solidFill>
              <a:latin typeface="Arial Narrow" panose="020B0606020202030204" pitchFamily="34" charset="0"/>
            </a:endParaRPr>
          </a:p>
          <a:p>
            <a:pPr marL="457200" indent="-457200" algn="just">
              <a:buFont typeface="+mj-lt"/>
              <a:buAutoNum type="arabicPeriod"/>
            </a:pPr>
            <a:r>
              <a:rPr lang="en-US" dirty="0">
                <a:solidFill>
                  <a:schemeClr val="tx1"/>
                </a:solidFill>
                <a:latin typeface="Arial Narrow" panose="020B0606020202030204" pitchFamily="34" charset="0"/>
              </a:rPr>
              <a:t>If the beneficiary is not having any immovable property the guarantors property shall be mortgaged to issue loan</a:t>
            </a:r>
            <a:r>
              <a:rPr lang="en-US" dirty="0" smtClean="0">
                <a:solidFill>
                  <a:schemeClr val="tx1"/>
                </a:solidFill>
                <a:latin typeface="Arial Narrow" panose="020B0606020202030204" pitchFamily="34" charset="0"/>
              </a:rPr>
              <a:t>.</a:t>
            </a:r>
            <a:endParaRPr lang="en-US" dirty="0">
              <a:solidFill>
                <a:schemeClr val="tx1"/>
              </a:solidFill>
              <a:latin typeface="Arial Narrow" panose="020B0606020202030204" pitchFamily="34" charset="0"/>
            </a:endParaRPr>
          </a:p>
          <a:p>
            <a:pPr marL="457200" indent="-457200" algn="just">
              <a:buFont typeface="+mj-lt"/>
              <a:buAutoNum type="arabicPeriod"/>
            </a:pPr>
            <a:r>
              <a:rPr lang="en-US" dirty="0">
                <a:solidFill>
                  <a:schemeClr val="tx1"/>
                </a:solidFill>
                <a:latin typeface="Arial Narrow" panose="020B0606020202030204" pitchFamily="34" charset="0"/>
              </a:rPr>
              <a:t>He shall abide by the terms &amp; conditions laid down by the NCDC/Federation/Union/Government</a:t>
            </a:r>
            <a:r>
              <a:rPr lang="en-US" dirty="0" smtClean="0">
                <a:solidFill>
                  <a:schemeClr val="tx1"/>
                </a:solidFill>
                <a:latin typeface="Arial Narrow" panose="020B0606020202030204" pitchFamily="34" charset="0"/>
              </a:rPr>
              <a:t>.</a:t>
            </a:r>
            <a:endParaRPr lang="en-US" dirty="0">
              <a:solidFill>
                <a:schemeClr val="tx1"/>
              </a:solidFill>
              <a:latin typeface="Arial Narrow" panose="020B0606020202030204" pitchFamily="34" charset="0"/>
            </a:endParaRPr>
          </a:p>
          <a:p>
            <a:pPr marL="457200" indent="-457200" algn="just">
              <a:buFont typeface="+mj-lt"/>
              <a:buAutoNum type="arabicPeriod"/>
            </a:pPr>
            <a:r>
              <a:rPr lang="en-US" dirty="0">
                <a:solidFill>
                  <a:schemeClr val="tx1"/>
                </a:solidFill>
                <a:latin typeface="Arial Narrow" panose="020B0606020202030204" pitchFamily="34" charset="0"/>
              </a:rPr>
              <a:t>If more beneficiaries are having same seniority, member who is having less number of sheep will be given first preference</a:t>
            </a:r>
            <a:r>
              <a:rPr lang="en-US" dirty="0" smtClean="0">
                <a:solidFill>
                  <a:schemeClr val="tx1"/>
                </a:solidFill>
                <a:latin typeface="Arial Narrow" panose="020B0606020202030204" pitchFamily="34" charset="0"/>
              </a:rPr>
              <a:t>.</a:t>
            </a:r>
            <a:endParaRPr lang="en-US" dirty="0">
              <a:solidFill>
                <a:schemeClr val="tx1"/>
              </a:solidFill>
              <a:latin typeface="Arial Narrow" panose="020B0606020202030204" pitchFamily="34" charset="0"/>
            </a:endParaRPr>
          </a:p>
          <a:p>
            <a:pPr marL="457200" indent="-457200" algn="just">
              <a:buFont typeface="+mj-lt"/>
              <a:buAutoNum type="arabicPeriod"/>
            </a:pPr>
            <a:r>
              <a:rPr lang="en-US" dirty="0">
                <a:solidFill>
                  <a:schemeClr val="tx1"/>
                </a:solidFill>
                <a:latin typeface="Arial Narrow" panose="020B0606020202030204" pitchFamily="34" charset="0"/>
              </a:rPr>
              <a:t>All beneficiaries should have </a:t>
            </a:r>
            <a:r>
              <a:rPr lang="en-US" dirty="0" err="1">
                <a:solidFill>
                  <a:schemeClr val="tx1"/>
                </a:solidFill>
                <a:latin typeface="Arial Narrow" panose="020B0606020202030204" pitchFamily="34" charset="0"/>
              </a:rPr>
              <a:t>Aadhar</a:t>
            </a:r>
            <a:r>
              <a:rPr lang="en-US" dirty="0">
                <a:solidFill>
                  <a:schemeClr val="tx1"/>
                </a:solidFill>
                <a:latin typeface="Arial Narrow" panose="020B0606020202030204" pitchFamily="34" charset="0"/>
              </a:rPr>
              <a:t> number integrated bank account. </a:t>
            </a:r>
          </a:p>
          <a:p>
            <a:pPr marL="457200" indent="-457200" algn="just">
              <a:buFont typeface="+mj-lt"/>
              <a:buAutoNum type="arabicPeriod"/>
            </a:pPr>
            <a:r>
              <a:rPr lang="en-US" dirty="0">
                <a:solidFill>
                  <a:schemeClr val="tx1"/>
                </a:solidFill>
                <a:latin typeface="Arial Narrow" panose="020B0606020202030204" pitchFamily="34" charset="0"/>
              </a:rPr>
              <a:t>The beneficiary who are taking loan for (100+5) &amp; (500+25) commercial breeding units should have a pan card. </a:t>
            </a:r>
            <a:endParaRPr lang="en-US" sz="2200" dirty="0">
              <a:solidFill>
                <a:schemeClr val="tx1"/>
              </a:solidFill>
              <a:latin typeface="Arial Narrow" panose="020B0606020202030204" pitchFamily="34" charset="0"/>
            </a:endParaRPr>
          </a:p>
          <a:p>
            <a:pPr algn="just">
              <a:lnSpc>
                <a:spcPct val="100000"/>
              </a:lnSpc>
              <a:spcBef>
                <a:spcPts val="0"/>
              </a:spcBef>
            </a:pPr>
            <a:endParaRPr lang="en-US" sz="2200" dirty="0">
              <a:solidFill>
                <a:schemeClr val="tx1"/>
              </a:solidFill>
              <a:latin typeface="Arial Narrow" panose="020B0606020202030204" pitchFamily="34" charset="0"/>
            </a:endParaRPr>
          </a:p>
          <a:p>
            <a:pPr>
              <a:lnSpc>
                <a:spcPct val="100000"/>
              </a:lnSpc>
              <a:spcBef>
                <a:spcPts val="0"/>
              </a:spcBef>
            </a:pPr>
            <a:r>
              <a:rPr lang="en-US" dirty="0">
                <a:solidFill>
                  <a:schemeClr val="tx1"/>
                </a:solidFill>
              </a:rPr>
              <a:t> </a:t>
            </a:r>
          </a:p>
        </p:txBody>
      </p:sp>
    </p:spTree>
    <p:extLst>
      <p:ext uri="{BB962C8B-B14F-4D97-AF65-F5344CB8AC3E}">
        <p14:creationId xmlns:p14="http://schemas.microsoft.com/office/powerpoint/2010/main" val="626659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body" idx="1"/>
          </p:nvPr>
        </p:nvSpPr>
        <p:spPr bwMode="auto">
          <a:xfrm>
            <a:off x="491320" y="234779"/>
            <a:ext cx="11095630" cy="405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b="1" u="sng" dirty="0">
                <a:solidFill>
                  <a:srgbClr val="FF0000"/>
                </a:solidFill>
                <a:latin typeface="Arial Narrow" panose="020B0606020202030204" pitchFamily="34" charset="0"/>
              </a:rPr>
              <a:t>TERMS OF MORTGAGE</a:t>
            </a:r>
            <a:r>
              <a:rPr lang="en-US" u="sng" dirty="0">
                <a:solidFill>
                  <a:srgbClr val="FF0000"/>
                </a:solidFill>
                <a:latin typeface="Arial Narrow" panose="020B0606020202030204" pitchFamily="34" charset="0"/>
              </a:rPr>
              <a:t>:</a:t>
            </a:r>
            <a:r>
              <a:rPr lang="en-US" dirty="0">
                <a:solidFill>
                  <a:srgbClr val="FF0000"/>
                </a:solidFill>
                <a:latin typeface="Arial Narrow" panose="020B0606020202030204" pitchFamily="34" charset="0"/>
              </a:rPr>
              <a:t> </a:t>
            </a:r>
            <a:endParaRPr lang="en-US" dirty="0" smtClean="0">
              <a:solidFill>
                <a:srgbClr val="FF0000"/>
              </a:solidFill>
              <a:latin typeface="Arial Narrow" panose="020B0606020202030204" pitchFamily="34" charset="0"/>
            </a:endParaRPr>
          </a:p>
          <a:p>
            <a:endParaRPr lang="en-US" sz="800" dirty="0">
              <a:solidFill>
                <a:srgbClr val="FF0000"/>
              </a:solidFill>
              <a:latin typeface="Arial Narrow" panose="020B0606020202030204" pitchFamily="34" charset="0"/>
            </a:endParaRPr>
          </a:p>
          <a:p>
            <a:pPr marL="457200" indent="-457200" algn="just">
              <a:buFont typeface="+mj-lt"/>
              <a:buAutoNum type="arabicPeriod"/>
            </a:pPr>
            <a:r>
              <a:rPr lang="en-US" dirty="0" smtClean="0">
                <a:solidFill>
                  <a:schemeClr val="tx1"/>
                </a:solidFill>
                <a:latin typeface="Arial Narrow" panose="020B0606020202030204" pitchFamily="34" charset="0"/>
              </a:rPr>
              <a:t>Immovable </a:t>
            </a:r>
            <a:r>
              <a:rPr lang="en-US" dirty="0">
                <a:solidFill>
                  <a:schemeClr val="tx1"/>
                </a:solidFill>
                <a:latin typeface="Arial Narrow" panose="020B0606020202030204" pitchFamily="34" charset="0"/>
              </a:rPr>
              <a:t>property viz., land or house or plot can be </a:t>
            </a:r>
            <a:r>
              <a:rPr lang="en-US" dirty="0" smtClean="0">
                <a:solidFill>
                  <a:schemeClr val="tx1"/>
                </a:solidFill>
                <a:latin typeface="Arial Narrow" panose="020B0606020202030204" pitchFamily="34" charset="0"/>
              </a:rPr>
              <a:t>mortgaged</a:t>
            </a:r>
            <a:r>
              <a:rPr lang="en-US" dirty="0">
                <a:solidFill>
                  <a:schemeClr val="tx1"/>
                </a:solidFill>
                <a:latin typeface="Arial Narrow" panose="020B0606020202030204" pitchFamily="34" charset="0"/>
              </a:rPr>
              <a:t>.   </a:t>
            </a:r>
          </a:p>
          <a:p>
            <a:pPr marL="457200" lvl="0" indent="-457200" algn="just">
              <a:buFont typeface="+mj-lt"/>
              <a:buAutoNum type="arabicPeriod"/>
            </a:pPr>
            <a:r>
              <a:rPr lang="en-US" dirty="0">
                <a:solidFill>
                  <a:schemeClr val="tx1"/>
                </a:solidFill>
                <a:latin typeface="Arial Narrow" panose="020B0606020202030204" pitchFamily="34" charset="0"/>
              </a:rPr>
              <a:t>Government sponsored/sanctioned housing property are not eligible for mortgage. </a:t>
            </a:r>
          </a:p>
          <a:p>
            <a:pPr marL="457200" lvl="0" indent="-457200" algn="just">
              <a:buFont typeface="+mj-lt"/>
              <a:buAutoNum type="arabicPeriod"/>
            </a:pPr>
            <a:r>
              <a:rPr lang="en-US" dirty="0">
                <a:solidFill>
                  <a:schemeClr val="tx1"/>
                </a:solidFill>
                <a:latin typeface="Arial Narrow" panose="020B0606020202030204" pitchFamily="34" charset="0"/>
              </a:rPr>
              <a:t>If beneficiary does not possess any immovable property for mortgaging, he/she can provide collateral security from his/her relatives. </a:t>
            </a:r>
          </a:p>
          <a:p>
            <a:pPr marL="457200" lvl="0" indent="-457200" algn="just">
              <a:buFont typeface="+mj-lt"/>
              <a:buAutoNum type="arabicPeriod"/>
            </a:pPr>
            <a:r>
              <a:rPr lang="en-US" dirty="0">
                <a:solidFill>
                  <a:schemeClr val="tx1"/>
                </a:solidFill>
                <a:latin typeface="Arial Narrow" panose="020B0606020202030204" pitchFamily="34" charset="0"/>
              </a:rPr>
              <a:t>Beneficiary can obtain collateral security from Government employee</a:t>
            </a:r>
            <a:r>
              <a:rPr lang="en-US" dirty="0" smtClean="0">
                <a:solidFill>
                  <a:schemeClr val="tx1"/>
                </a:solidFill>
                <a:latin typeface="Arial Narrow" panose="020B0606020202030204" pitchFamily="34" charset="0"/>
              </a:rPr>
              <a:t>.</a:t>
            </a:r>
            <a:endParaRPr lang="en-US" dirty="0">
              <a:solidFill>
                <a:schemeClr val="tx1"/>
              </a:solidFill>
              <a:latin typeface="Arial Narrow" panose="020B0606020202030204" pitchFamily="34" charset="0"/>
            </a:endParaRPr>
          </a:p>
          <a:p>
            <a:pPr marL="457200" lvl="0" indent="-457200" algn="just">
              <a:buFont typeface="+mj-lt"/>
              <a:buAutoNum type="arabicPeriod"/>
            </a:pPr>
            <a:r>
              <a:rPr lang="en-US" dirty="0">
                <a:solidFill>
                  <a:schemeClr val="tx1"/>
                </a:solidFill>
                <a:latin typeface="Arial Narrow" panose="020B0606020202030204" pitchFamily="34" charset="0"/>
              </a:rPr>
              <a:t>Property mortgaged or provided for collateral security should have value higher than the loan sanctioned.</a:t>
            </a:r>
          </a:p>
          <a:p>
            <a:pPr lvl="1" algn="just">
              <a:lnSpc>
                <a:spcPct val="100000"/>
              </a:lnSpc>
              <a:spcBef>
                <a:spcPts val="0"/>
              </a:spcBef>
              <a:spcAft>
                <a:spcPts val="300"/>
              </a:spcAft>
            </a:pPr>
            <a:endParaRPr lang="en-US" sz="24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27294170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8169" y="175855"/>
            <a:ext cx="11368088" cy="2727926"/>
          </a:xfrm>
          <a:prstGeom prst="rect">
            <a:avLst/>
          </a:prstGeom>
        </p:spPr>
        <p:txBody>
          <a:bodyPr wrap="square">
            <a:spAutoFit/>
          </a:bodyPr>
          <a:lstStyle/>
          <a:p>
            <a:r>
              <a:rPr lang="en-US" sz="2000" b="1" u="sng" dirty="0" smtClean="0">
                <a:solidFill>
                  <a:srgbClr val="FF0000"/>
                </a:solidFill>
                <a:latin typeface="Arial Narrow" panose="020B0606020202030204" pitchFamily="34" charset="0"/>
              </a:rPr>
              <a:t>INTEREST RATE</a:t>
            </a:r>
            <a:r>
              <a:rPr lang="en-US" sz="2000" b="1" dirty="0" smtClean="0">
                <a:solidFill>
                  <a:srgbClr val="FF0000"/>
                </a:solidFill>
                <a:latin typeface="Arial Narrow" panose="020B0606020202030204" pitchFamily="34" charset="0"/>
              </a:rPr>
              <a:t>:  </a:t>
            </a:r>
            <a:r>
              <a:rPr lang="en-US" sz="2000" dirty="0" smtClean="0">
                <a:solidFill>
                  <a:schemeClr val="tx1"/>
                </a:solidFill>
                <a:latin typeface="Arial Narrow" panose="020B0606020202030204" pitchFamily="34" charset="0"/>
              </a:rPr>
              <a:t>As per the NCDC terms of assistance, interest rate is dynamic.</a:t>
            </a:r>
          </a:p>
          <a:p>
            <a:pPr marL="342900" indent="-342900" algn="just">
              <a:buFont typeface="Wingdings" panose="05000000000000000000" pitchFamily="2" charset="2"/>
              <a:buChar char="v"/>
            </a:pPr>
            <a:r>
              <a:rPr lang="en-US" sz="2000" dirty="0" smtClean="0">
                <a:solidFill>
                  <a:schemeClr val="tx1"/>
                </a:solidFill>
                <a:latin typeface="Arial Narrow" panose="020B0606020202030204" pitchFamily="34" charset="0"/>
              </a:rPr>
              <a:t>Currently interest rate on NCDC Loans will be 3% ( Effective Interest Rate)</a:t>
            </a:r>
          </a:p>
          <a:p>
            <a:pPr marL="342900" indent="-342900" algn="just">
              <a:buFont typeface="Wingdings" panose="05000000000000000000" pitchFamily="2" charset="2"/>
              <a:buChar char="v"/>
            </a:pPr>
            <a:r>
              <a:rPr lang="en-US" sz="2000" dirty="0" smtClean="0">
                <a:solidFill>
                  <a:schemeClr val="tx1"/>
                </a:solidFill>
                <a:latin typeface="Arial Narrow" panose="020B0606020202030204" pitchFamily="34" charset="0"/>
              </a:rPr>
              <a:t>Interest shall be charged on monthly compounding basis and payment of interest shall be made annually.</a:t>
            </a:r>
          </a:p>
          <a:p>
            <a:pPr marL="342900" indent="-342900" algn="just">
              <a:buFont typeface="Wingdings" panose="05000000000000000000" pitchFamily="2" charset="2"/>
              <a:buChar char="v"/>
            </a:pPr>
            <a:r>
              <a:rPr lang="en-US" sz="2000" dirty="0" smtClean="0">
                <a:solidFill>
                  <a:schemeClr val="tx1"/>
                </a:solidFill>
                <a:latin typeface="Arial Narrow" panose="020B0606020202030204" pitchFamily="34" charset="0"/>
              </a:rPr>
              <a:t>Interest Rate Charged as applicable at the time of disbursement of NCDC funds.</a:t>
            </a:r>
          </a:p>
          <a:p>
            <a:pPr marL="342900" indent="-342900" algn="just">
              <a:buFont typeface="Wingdings" panose="05000000000000000000" pitchFamily="2" charset="2"/>
              <a:buChar char="v"/>
            </a:pPr>
            <a:r>
              <a:rPr lang="en-US" sz="2000" b="1" dirty="0" smtClean="0">
                <a:solidFill>
                  <a:schemeClr val="tx1"/>
                </a:solidFill>
                <a:latin typeface="Arial Narrow" panose="020B0606020202030204" pitchFamily="34" charset="0"/>
              </a:rPr>
              <a:t>Normal Rate: </a:t>
            </a:r>
            <a:r>
              <a:rPr lang="en-US" sz="2000" dirty="0" smtClean="0">
                <a:solidFill>
                  <a:schemeClr val="tx1"/>
                </a:solidFill>
                <a:latin typeface="Arial Narrow" panose="020B0606020202030204" pitchFamily="34" charset="0"/>
              </a:rPr>
              <a:t>In case of the installment is not received on or before due date Normal Rate ( Effective + 1% ) would be applicable.</a:t>
            </a:r>
          </a:p>
          <a:p>
            <a:pPr marL="342900" indent="-342900" algn="just">
              <a:buFont typeface="Wingdings" panose="05000000000000000000" pitchFamily="2" charset="2"/>
              <a:buChar char="v"/>
            </a:pPr>
            <a:r>
              <a:rPr lang="en-US" sz="2000" b="1" dirty="0" smtClean="0">
                <a:solidFill>
                  <a:schemeClr val="tx1"/>
                </a:solidFill>
                <a:latin typeface="Arial Narrow" panose="020B0606020202030204" pitchFamily="34" charset="0"/>
              </a:rPr>
              <a:t>Penal Rate of Interest:</a:t>
            </a:r>
            <a:r>
              <a:rPr lang="en-US" sz="2000" dirty="0" smtClean="0">
                <a:solidFill>
                  <a:schemeClr val="tx1"/>
                </a:solidFill>
                <a:latin typeface="Arial Narrow" panose="020B0606020202030204" pitchFamily="34" charset="0"/>
              </a:rPr>
              <a:t> incase of default will be @ 2.5% over and above Normal Rate.</a:t>
            </a:r>
            <a:endParaRPr lang="en-US" dirty="0">
              <a:solidFill>
                <a:schemeClr val="tx1"/>
              </a:solidFill>
              <a:latin typeface="Arial Narrow" panose="020B0606020202030204" pitchFamily="34" charset="0"/>
            </a:endParaRPr>
          </a:p>
        </p:txBody>
      </p:sp>
      <p:sp>
        <p:nvSpPr>
          <p:cNvPr id="4" name="Rectangle 1"/>
          <p:cNvSpPr>
            <a:spLocks noChangeArrowheads="1"/>
          </p:cNvSpPr>
          <p:nvPr/>
        </p:nvSpPr>
        <p:spPr bwMode="auto">
          <a:xfrm>
            <a:off x="478169" y="2862450"/>
            <a:ext cx="11067837"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25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Repayment of loan Installments/ Period of loan will be up to 8 years</a:t>
            </a:r>
            <a:endParaRPr kumimoji="0" lang="en-US" sz="2000" i="0" u="none" strike="noStrike" cap="none" normalizeH="0" baseline="0" dirty="0" smtClean="0">
              <a:ln>
                <a:noFill/>
              </a:ln>
              <a:solidFill>
                <a:schemeClr val="tx1"/>
              </a:solidFill>
              <a:effectLst/>
              <a:latin typeface="Arial Narrow" panose="020B0606020202030204" pitchFamily="34" charset="0"/>
            </a:endParaRPr>
          </a:p>
          <a:p>
            <a:pPr marL="0" marR="0" lvl="0" indent="0" algn="just" defTabSz="914400" rtl="0" eaLnBrk="0" fontAlgn="base" latinLnBrk="0" hangingPunct="0">
              <a:lnSpc>
                <a:spcPct val="125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Repayment of Loan shall be period of 8 years with one year moratorium in respect of </a:t>
            </a:r>
            <a:r>
              <a:rPr lang="en-US" sz="2000" dirty="0" smtClean="0">
                <a:latin typeface="Arial Narrow" panose="020B0606020202030204" pitchFamily="34" charset="0"/>
                <a:ea typeface="Calibri" panose="020F0502020204030204" pitchFamily="34" charset="0"/>
                <a:cs typeface="Times New Roman" panose="02020603050405020304" pitchFamily="18" charset="0"/>
              </a:rPr>
              <a:t>r</a:t>
            </a:r>
            <a:r>
              <a:rPr kumimoji="0" lang="en-US" sz="2000" i="0" u="none" strike="noStrike" cap="none" normalizeH="0" baseline="0" dirty="0" smtClean="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epayment of principal.                 No moratorium on payment of interest.</a:t>
            </a:r>
            <a:endParaRPr kumimoji="0" lang="en-US" sz="2000" i="0" u="none" strike="noStrike" cap="none" normalizeH="0" baseline="0" dirty="0" smtClean="0">
              <a:ln>
                <a:noFill/>
              </a:ln>
              <a:solidFill>
                <a:schemeClr val="tx1"/>
              </a:solidFill>
              <a:effectLst/>
              <a:latin typeface="Arial Narrow" panose="020B060602020203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64367731"/>
              </p:ext>
            </p:extLst>
          </p:nvPr>
        </p:nvGraphicFramePr>
        <p:xfrm>
          <a:off x="573206" y="4107376"/>
          <a:ext cx="10467833" cy="2558548"/>
        </p:xfrm>
        <a:graphic>
          <a:graphicData uri="http://schemas.openxmlformats.org/drawingml/2006/table">
            <a:tbl>
              <a:tblPr firstRow="1" firstCol="1" bandRow="1">
                <a:tableStyleId>{5C22544A-7EE6-4342-B048-85BDC9FD1C3A}</a:tableStyleId>
              </a:tblPr>
              <a:tblGrid>
                <a:gridCol w="2470245"/>
                <a:gridCol w="1993324"/>
                <a:gridCol w="3069995"/>
                <a:gridCol w="2934269"/>
              </a:tblGrid>
              <a:tr h="774653">
                <a:tc>
                  <a:txBody>
                    <a:bodyPr/>
                    <a:lstStyle/>
                    <a:p>
                      <a:pPr algn="ctr">
                        <a:lnSpc>
                          <a:spcPct val="107000"/>
                        </a:lnSpc>
                        <a:spcAft>
                          <a:spcPts val="0"/>
                        </a:spcAft>
                      </a:pPr>
                      <a:r>
                        <a:rPr lang="en-US" sz="1800" dirty="0">
                          <a:effectLst/>
                          <a:latin typeface="Arial Narrow" panose="020B0606020202030204" pitchFamily="34" charset="0"/>
                        </a:rPr>
                        <a:t>Interest rate </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dirty="0">
                          <a:effectLst/>
                          <a:latin typeface="Arial Narrow" panose="020B0606020202030204" pitchFamily="34" charset="0"/>
                        </a:rPr>
                        <a:t>Due date</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dirty="0">
                          <a:effectLst/>
                          <a:latin typeface="Arial Narrow" panose="020B0606020202030204" pitchFamily="34" charset="0"/>
                        </a:rPr>
                        <a:t>Proposed % chargeable from Federation to DSBCU</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dirty="0">
                          <a:effectLst/>
                          <a:latin typeface="Arial Narrow" panose="020B0606020202030204" pitchFamily="34" charset="0"/>
                        </a:rPr>
                        <a:t>Proposed % Chargeable from </a:t>
                      </a:r>
                      <a:r>
                        <a:rPr lang="en-US" sz="1800" dirty="0" err="1">
                          <a:effectLst/>
                          <a:latin typeface="Arial Narrow" panose="020B0606020202030204" pitchFamily="34" charset="0"/>
                        </a:rPr>
                        <a:t>beneficieries</a:t>
                      </a:r>
                      <a:r>
                        <a:rPr lang="en-US" sz="1800" dirty="0">
                          <a:effectLst/>
                          <a:latin typeface="Arial Narrow" panose="020B0606020202030204" pitchFamily="34" charset="0"/>
                        </a:rPr>
                        <a:t> of PSBCS to DSBCU</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r>
              <a:tr h="379636">
                <a:tc>
                  <a:txBody>
                    <a:bodyPr/>
                    <a:lstStyle/>
                    <a:p>
                      <a:pPr>
                        <a:lnSpc>
                          <a:spcPct val="107000"/>
                        </a:lnSpc>
                        <a:spcAft>
                          <a:spcPts val="0"/>
                        </a:spcAft>
                      </a:pPr>
                      <a:r>
                        <a:rPr lang="en-US" sz="1800">
                          <a:effectLst/>
                          <a:latin typeface="Arial Narrow" panose="020B0606020202030204" pitchFamily="34" charset="0"/>
                        </a:rPr>
                        <a:t>Effective Interest rate</a:t>
                      </a:r>
                      <a:endParaRPr lang="en-IN"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800" dirty="0">
                          <a:effectLst/>
                          <a:latin typeface="Arial Narrow" panose="020B0606020202030204" pitchFamily="34" charset="0"/>
                        </a:rPr>
                        <a:t>Before due date</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800" dirty="0">
                          <a:effectLst/>
                          <a:latin typeface="Arial Narrow" panose="020B0606020202030204" pitchFamily="34" charset="0"/>
                        </a:rPr>
                        <a:t>3% ( As per G.O )</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800" dirty="0">
                          <a:effectLst/>
                          <a:latin typeface="Arial Narrow" panose="020B0606020202030204" pitchFamily="34" charset="0"/>
                        </a:rPr>
                        <a:t>3% ( As per G.O )</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r>
              <a:tr h="474284">
                <a:tc>
                  <a:txBody>
                    <a:bodyPr/>
                    <a:lstStyle/>
                    <a:p>
                      <a:pPr>
                        <a:lnSpc>
                          <a:spcPct val="107000"/>
                        </a:lnSpc>
                        <a:spcAft>
                          <a:spcPts val="0"/>
                        </a:spcAft>
                      </a:pPr>
                      <a:r>
                        <a:rPr lang="en-US" sz="1800">
                          <a:effectLst/>
                          <a:latin typeface="Arial Narrow" panose="020B0606020202030204" pitchFamily="34" charset="0"/>
                        </a:rPr>
                        <a:t>Normal Interest rate</a:t>
                      </a:r>
                      <a:endParaRPr lang="en-IN"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800" dirty="0">
                          <a:effectLst/>
                          <a:latin typeface="Arial Narrow" panose="020B0606020202030204" pitchFamily="34" charset="0"/>
                        </a:rPr>
                        <a:t>After due date</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800">
                          <a:effectLst/>
                          <a:latin typeface="Arial Narrow" panose="020B0606020202030204" pitchFamily="34" charset="0"/>
                        </a:rPr>
                        <a:t>4% per annum</a:t>
                      </a:r>
                      <a:endParaRPr lang="en-IN" sz="1600">
                        <a:effectLst/>
                        <a:latin typeface="Arial Narrow" panose="020B0606020202030204" pitchFamily="34" charset="0"/>
                      </a:endParaRPr>
                    </a:p>
                    <a:p>
                      <a:pPr>
                        <a:lnSpc>
                          <a:spcPct val="107000"/>
                        </a:lnSpc>
                        <a:spcAft>
                          <a:spcPts val="0"/>
                        </a:spcAft>
                      </a:pPr>
                      <a:r>
                        <a:rPr lang="en-US" sz="1800">
                          <a:effectLst/>
                          <a:latin typeface="Arial Narrow" panose="020B0606020202030204" pitchFamily="34" charset="0"/>
                        </a:rPr>
                        <a:t>(Effective + 1%)</a:t>
                      </a:r>
                      <a:endParaRPr lang="en-IN"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800" dirty="0">
                          <a:effectLst/>
                          <a:latin typeface="Arial Narrow" panose="020B0606020202030204" pitchFamily="34" charset="0"/>
                        </a:rPr>
                        <a:t>4% per annum</a:t>
                      </a:r>
                      <a:endParaRPr lang="en-IN" sz="1600" dirty="0">
                        <a:effectLst/>
                        <a:latin typeface="Arial Narrow" panose="020B0606020202030204" pitchFamily="34" charset="0"/>
                      </a:endParaRPr>
                    </a:p>
                    <a:p>
                      <a:pPr>
                        <a:lnSpc>
                          <a:spcPct val="107000"/>
                        </a:lnSpc>
                        <a:spcAft>
                          <a:spcPts val="0"/>
                        </a:spcAft>
                      </a:pPr>
                      <a:r>
                        <a:rPr lang="en-US" sz="1800" dirty="0">
                          <a:effectLst/>
                          <a:latin typeface="Arial Narrow" panose="020B0606020202030204" pitchFamily="34" charset="0"/>
                        </a:rPr>
                        <a:t>(Effective + 1%)</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r>
              <a:tr h="711427">
                <a:tc>
                  <a:txBody>
                    <a:bodyPr/>
                    <a:lstStyle/>
                    <a:p>
                      <a:pPr>
                        <a:lnSpc>
                          <a:spcPct val="107000"/>
                        </a:lnSpc>
                        <a:spcAft>
                          <a:spcPts val="0"/>
                        </a:spcAft>
                      </a:pPr>
                      <a:r>
                        <a:rPr lang="en-US" sz="1800">
                          <a:effectLst/>
                          <a:latin typeface="Arial Narrow" panose="020B0606020202030204" pitchFamily="34" charset="0"/>
                        </a:rPr>
                        <a:t>Penal Interest rate</a:t>
                      </a:r>
                      <a:endParaRPr lang="en-IN"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800" dirty="0">
                          <a:effectLst/>
                          <a:latin typeface="Arial Narrow" panose="020B0606020202030204" pitchFamily="34" charset="0"/>
                        </a:rPr>
                        <a:t>Overdue instalment of defaulted instalment</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800" dirty="0">
                          <a:effectLst/>
                          <a:latin typeface="Arial Narrow" panose="020B0606020202030204" pitchFamily="34" charset="0"/>
                        </a:rPr>
                        <a:t>2.5% per annum on Normal interest rate (6.5%)</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800" dirty="0">
                          <a:effectLst/>
                          <a:latin typeface="Arial Narrow" panose="020B0606020202030204" pitchFamily="34" charset="0"/>
                        </a:rPr>
                        <a:t>2.5% per annum on Normal interest rate (6.5%)</a:t>
                      </a:r>
                      <a:endParaRPr lang="en-IN"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8843881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312021" cy="5926493"/>
          </a:xfrm>
        </p:spPr>
        <p:txBody>
          <a:bodyPr>
            <a:normAutofit fontScale="90000"/>
          </a:bodyPr>
          <a:lstStyle/>
          <a:p>
            <a:pPr algn="ctr">
              <a:spcBef>
                <a:spcPts val="1000"/>
              </a:spcBef>
            </a:pPr>
            <a:r>
              <a:rPr lang="en-IN" sz="2400" b="1" u="sng" dirty="0" smtClean="0">
                <a:solidFill>
                  <a:srgbClr val="FF0000"/>
                </a:solidFill>
                <a:latin typeface="Arial Narrow" panose="020B0606020202030204" pitchFamily="34" charset="0"/>
                <a:ea typeface="+mn-ea"/>
                <a:cs typeface="+mn-cs"/>
              </a:rPr>
              <a:t/>
            </a:r>
            <a:br>
              <a:rPr lang="en-IN" sz="2400" b="1" u="sng" dirty="0" smtClean="0">
                <a:solidFill>
                  <a:srgbClr val="FF0000"/>
                </a:solidFill>
                <a:latin typeface="Arial Narrow" panose="020B0606020202030204" pitchFamily="34" charset="0"/>
                <a:ea typeface="+mn-ea"/>
                <a:cs typeface="+mn-cs"/>
              </a:rPr>
            </a:br>
            <a:r>
              <a:rPr lang="en-IN" sz="2400" b="1" u="sng" dirty="0">
                <a:solidFill>
                  <a:srgbClr val="FF0000"/>
                </a:solidFill>
                <a:latin typeface="Arial Narrow" panose="020B0606020202030204" pitchFamily="34" charset="0"/>
                <a:ea typeface="+mn-ea"/>
                <a:cs typeface="+mn-cs"/>
              </a:rPr>
              <a:t/>
            </a:r>
            <a:br>
              <a:rPr lang="en-IN" sz="2400" b="1" u="sng" dirty="0">
                <a:solidFill>
                  <a:srgbClr val="FF0000"/>
                </a:solidFill>
                <a:latin typeface="Arial Narrow" panose="020B0606020202030204" pitchFamily="34" charset="0"/>
                <a:ea typeface="+mn-ea"/>
                <a:cs typeface="+mn-cs"/>
              </a:rPr>
            </a:br>
            <a:r>
              <a:rPr lang="en-IN" sz="2400" b="1" u="sng" dirty="0" smtClean="0">
                <a:solidFill>
                  <a:srgbClr val="FF0000"/>
                </a:solidFill>
                <a:latin typeface="Arial Narrow" panose="020B0606020202030204" pitchFamily="34" charset="0"/>
                <a:ea typeface="+mn-ea"/>
                <a:cs typeface="+mn-cs"/>
              </a:rPr>
              <a:t>FLOW  </a:t>
            </a:r>
            <a:r>
              <a:rPr lang="en-IN" sz="2400" b="1" u="sng" dirty="0">
                <a:solidFill>
                  <a:srgbClr val="FF0000"/>
                </a:solidFill>
                <a:latin typeface="Arial Narrow" panose="020B0606020202030204" pitchFamily="34" charset="0"/>
                <a:ea typeface="+mn-ea"/>
                <a:cs typeface="+mn-cs"/>
              </a:rPr>
              <a:t>OF LOAN </a:t>
            </a:r>
            <a:r>
              <a:rPr lang="en-IN" sz="2400" b="1" u="sng" dirty="0" smtClean="0">
                <a:solidFill>
                  <a:srgbClr val="FF0000"/>
                </a:solidFill>
                <a:latin typeface="Arial Narrow" panose="020B0606020202030204" pitchFamily="34" charset="0"/>
                <a:ea typeface="+mn-ea"/>
                <a:cs typeface="+mn-cs"/>
              </a:rPr>
              <a:t>AMOUNT</a:t>
            </a:r>
            <a:br>
              <a:rPr lang="en-IN" sz="2400" b="1" u="sng" dirty="0" smtClean="0">
                <a:solidFill>
                  <a:srgbClr val="FF0000"/>
                </a:solidFill>
                <a:latin typeface="Arial Narrow" panose="020B0606020202030204" pitchFamily="34" charset="0"/>
                <a:ea typeface="+mn-ea"/>
                <a:cs typeface="+mn-cs"/>
              </a:rPr>
            </a:br>
            <a:r>
              <a:rPr lang="en-IN" sz="2400" b="1" u="sng" dirty="0">
                <a:solidFill>
                  <a:srgbClr val="FF0000"/>
                </a:solidFill>
                <a:latin typeface="Arial Narrow" panose="020B0606020202030204" pitchFamily="34" charset="0"/>
                <a:ea typeface="+mn-ea"/>
                <a:cs typeface="+mn-cs"/>
              </a:rPr>
              <a:t/>
            </a:r>
            <a:br>
              <a:rPr lang="en-IN" sz="2400" b="1" u="sng" dirty="0">
                <a:solidFill>
                  <a:srgbClr val="FF0000"/>
                </a:solidFill>
                <a:latin typeface="Arial Narrow" panose="020B0606020202030204" pitchFamily="34" charset="0"/>
                <a:ea typeface="+mn-ea"/>
                <a:cs typeface="+mn-cs"/>
              </a:rPr>
            </a:br>
            <a:r>
              <a:rPr lang="en-US" sz="2700" b="1" dirty="0">
                <a:latin typeface="Arial Narrow" panose="020B0606020202030204" pitchFamily="34" charset="0"/>
              </a:rPr>
              <a:t>The Loan amount should be transferred from NCDC to Govt. of </a:t>
            </a:r>
            <a:r>
              <a:rPr lang="en-US" sz="2700" b="1" dirty="0" smtClean="0">
                <a:latin typeface="Arial Narrow" panose="020B0606020202030204" pitchFamily="34" charset="0"/>
              </a:rPr>
              <a:t>A.P.</a:t>
            </a:r>
            <a:r>
              <a:rPr lang="en-US" sz="2700" b="1" dirty="0">
                <a:latin typeface="Arial Narrow" panose="020B0606020202030204" pitchFamily="34" charset="0"/>
              </a:rPr>
              <a:t/>
            </a:r>
            <a:br>
              <a:rPr lang="en-US" sz="2700" b="1" dirty="0">
                <a:latin typeface="Arial Narrow" panose="020B0606020202030204" pitchFamily="34" charset="0"/>
              </a:rPr>
            </a:br>
            <a:r>
              <a:rPr lang="en-US" sz="2400" dirty="0" smtClean="0">
                <a:latin typeface="Arial Narrow" panose="020B0606020202030204" pitchFamily="34" charset="0"/>
              </a:rPr>
              <a:t/>
            </a:r>
            <a:br>
              <a:rPr lang="en-US" sz="2400" dirty="0" smtClean="0">
                <a:latin typeface="Arial Narrow" panose="020B0606020202030204" pitchFamily="34" charset="0"/>
              </a:rPr>
            </a:br>
            <a:r>
              <a:rPr lang="en-US" sz="2400" b="1" dirty="0">
                <a:latin typeface="Arial Narrow" panose="020B0606020202030204" pitchFamily="34" charset="0"/>
              </a:rPr>
              <a:t>Govt. of </a:t>
            </a:r>
            <a:r>
              <a:rPr lang="en-US" sz="2400" b="1" dirty="0" smtClean="0">
                <a:latin typeface="Arial Narrow" panose="020B0606020202030204" pitchFamily="34" charset="0"/>
              </a:rPr>
              <a:t>A.P</a:t>
            </a:r>
            <a:r>
              <a:rPr lang="en-US" sz="2400" dirty="0" smtClean="0">
                <a:latin typeface="Arial Narrow" panose="020B0606020202030204" pitchFamily="34" charset="0"/>
              </a:rPr>
              <a:t>.</a:t>
            </a:r>
            <a:br>
              <a:rPr lang="en-US" sz="2400" dirty="0" smtClean="0">
                <a:latin typeface="Arial Narrow" panose="020B0606020202030204" pitchFamily="34" charset="0"/>
              </a:rPr>
            </a:br>
            <a:r>
              <a:rPr lang="en-US" sz="2400" dirty="0" smtClean="0"/>
              <a:t/>
            </a:r>
            <a:br>
              <a:rPr lang="en-US" sz="2400" dirty="0" smtClean="0"/>
            </a:br>
            <a:r>
              <a:rPr lang="en-US" sz="2400" dirty="0" smtClean="0"/>
              <a:t/>
            </a:r>
            <a:br>
              <a:rPr lang="en-US" sz="2400" dirty="0" smtClean="0"/>
            </a:br>
            <a:r>
              <a:rPr lang="en-US" sz="2400" b="1" dirty="0" smtClean="0">
                <a:latin typeface="Arial Narrow" panose="020B0606020202030204" pitchFamily="34" charset="0"/>
              </a:rPr>
              <a:t>APSGDCFL</a:t>
            </a:r>
            <a:r>
              <a:rPr lang="en-US" sz="2400" dirty="0">
                <a:latin typeface="Arial Narrow" panose="020B0606020202030204" pitchFamily="34" charset="0"/>
              </a:rPr>
              <a:t/>
            </a:r>
            <a:br>
              <a:rPr lang="en-US" sz="2400" dirty="0">
                <a:latin typeface="Arial Narrow" panose="020B0606020202030204" pitchFamily="34" charset="0"/>
              </a:rPr>
            </a:br>
            <a:r>
              <a:rPr lang="en-US" sz="2400" dirty="0"/>
              <a:t/>
            </a:r>
            <a:br>
              <a:rPr lang="en-US" sz="2400" dirty="0"/>
            </a:br>
            <a:r>
              <a:rPr lang="en-US" sz="2400" dirty="0" smtClean="0"/>
              <a:t/>
            </a:r>
            <a:br>
              <a:rPr lang="en-US" sz="2400" dirty="0" smtClean="0"/>
            </a:br>
            <a:r>
              <a:rPr lang="en-US" sz="2400" b="1" dirty="0" smtClean="0">
                <a:latin typeface="Arial Narrow" panose="020B0606020202030204" pitchFamily="34" charset="0"/>
              </a:rPr>
              <a:t>DSBCU</a:t>
            </a:r>
            <a:r>
              <a:rPr lang="en-US" sz="2400" dirty="0"/>
              <a:t/>
            </a:r>
            <a:br>
              <a:rPr lang="en-US" sz="2400" dirty="0"/>
            </a:br>
            <a:r>
              <a:rPr lang="en-US" sz="2400" dirty="0" smtClean="0"/>
              <a:t/>
            </a:r>
            <a:br>
              <a:rPr lang="en-US" sz="2400" dirty="0" smtClean="0"/>
            </a:br>
            <a:r>
              <a:rPr lang="en-US" sz="2400" dirty="0" smtClean="0"/>
              <a:t/>
            </a:r>
            <a:br>
              <a:rPr lang="en-US" sz="2400" dirty="0" smtClean="0"/>
            </a:br>
            <a:r>
              <a:rPr lang="en-US" sz="2400" b="1" dirty="0" smtClean="0">
                <a:latin typeface="Arial Narrow" panose="020B0606020202030204" pitchFamily="34" charset="0"/>
              </a:rPr>
              <a:t>PSBCS</a:t>
            </a:r>
            <a:r>
              <a:rPr lang="en-US" sz="2400" dirty="0"/>
              <a:t/>
            </a:r>
            <a:br>
              <a:rPr lang="en-US" sz="2400" dirty="0"/>
            </a:br>
            <a:r>
              <a:rPr lang="en-US" sz="2400" dirty="0"/>
              <a:t/>
            </a:r>
            <a:br>
              <a:rPr lang="en-US" sz="2400" dirty="0"/>
            </a:br>
            <a:r>
              <a:rPr lang="en-US" sz="2400" dirty="0" smtClean="0"/>
              <a:t/>
            </a:r>
            <a:br>
              <a:rPr lang="en-US" sz="2400" dirty="0" smtClean="0"/>
            </a:br>
            <a:r>
              <a:rPr lang="en-US" sz="2400" b="1" dirty="0" smtClean="0">
                <a:latin typeface="Arial Narrow" panose="020B0606020202030204" pitchFamily="34" charset="0"/>
              </a:rPr>
              <a:t>Beneficiary / Borrower</a:t>
            </a:r>
            <a:r>
              <a:rPr lang="en-US" sz="2400" b="1" dirty="0"/>
              <a:t/>
            </a:r>
            <a:br>
              <a:rPr lang="en-US" sz="2400" b="1" dirty="0"/>
            </a:br>
            <a:r>
              <a:rPr lang="en-US" sz="2400" dirty="0"/>
              <a:t/>
            </a:r>
            <a:br>
              <a:rPr lang="en-US" sz="2400" dirty="0"/>
            </a:br>
            <a:r>
              <a:rPr lang="en-US" sz="2400" dirty="0"/>
              <a:t/>
            </a:r>
            <a:br>
              <a:rPr lang="en-US" sz="2400" dirty="0"/>
            </a:br>
            <a:r>
              <a:rPr lang="en-US" sz="2400" dirty="0"/>
              <a:t/>
            </a:r>
            <a:br>
              <a:rPr lang="en-US" sz="2400" dirty="0"/>
            </a:br>
            <a:endParaRPr lang="en-US" sz="2400" b="1" u="sng" dirty="0">
              <a:solidFill>
                <a:srgbClr val="FF0000"/>
              </a:solidFill>
              <a:latin typeface="Arial Narrow" panose="020B0606020202030204" pitchFamily="34" charset="0"/>
              <a:ea typeface="+mn-ea"/>
              <a:cs typeface="+mn-cs"/>
            </a:endParaRPr>
          </a:p>
        </p:txBody>
      </p:sp>
      <p:sp>
        <p:nvSpPr>
          <p:cNvPr id="3" name="Down Arrow 2"/>
          <p:cNvSpPr/>
          <p:nvPr/>
        </p:nvSpPr>
        <p:spPr>
          <a:xfrm>
            <a:off x="5799160" y="3878978"/>
            <a:ext cx="341194" cy="477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n Arrow 3"/>
          <p:cNvSpPr/>
          <p:nvPr/>
        </p:nvSpPr>
        <p:spPr>
          <a:xfrm>
            <a:off x="5799159" y="2033960"/>
            <a:ext cx="341194" cy="477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5796317" y="2953055"/>
            <a:ext cx="341194" cy="477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5796317" y="4777605"/>
            <a:ext cx="341194" cy="477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22796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body" idx="1"/>
          </p:nvPr>
        </p:nvSpPr>
        <p:spPr bwMode="auto">
          <a:xfrm>
            <a:off x="464024" y="160875"/>
            <a:ext cx="11368585" cy="558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r>
              <a:rPr lang="en-US" b="1" u="sng" dirty="0">
                <a:solidFill>
                  <a:srgbClr val="FF0000"/>
                </a:solidFill>
                <a:latin typeface="Arial Narrow" panose="020B0606020202030204" pitchFamily="34" charset="0"/>
              </a:rPr>
              <a:t>PREPARATION OF THE LOAN APPLICATION: </a:t>
            </a:r>
            <a:endParaRPr lang="en-US" b="1" u="sng" dirty="0" smtClean="0">
              <a:solidFill>
                <a:srgbClr val="FF0000"/>
              </a:solidFill>
              <a:latin typeface="Arial Narrow" panose="020B0606020202030204" pitchFamily="34" charset="0"/>
            </a:endParaRPr>
          </a:p>
          <a:p>
            <a:pPr lvl="0"/>
            <a:endParaRPr lang="en-US" sz="1050" dirty="0">
              <a:solidFill>
                <a:srgbClr val="FF0000"/>
              </a:solidFill>
              <a:latin typeface="Arial Narrow" panose="020B0606020202030204" pitchFamily="34" charset="0"/>
            </a:endParaRPr>
          </a:p>
          <a:p>
            <a:pPr marL="457200" indent="-457200">
              <a:buFont typeface="+mj-lt"/>
              <a:buAutoNum type="arabicPeriod"/>
            </a:pPr>
            <a:r>
              <a:rPr lang="en-US" sz="2400" dirty="0" smtClean="0">
                <a:solidFill>
                  <a:schemeClr val="tx1"/>
                </a:solidFill>
                <a:latin typeface="Arial Narrow" panose="020B0606020202030204" pitchFamily="34" charset="0"/>
              </a:rPr>
              <a:t>After </a:t>
            </a:r>
            <a:r>
              <a:rPr lang="en-US" sz="2400" dirty="0">
                <a:solidFill>
                  <a:schemeClr val="tx1"/>
                </a:solidFill>
                <a:latin typeface="Arial Narrow" panose="020B0606020202030204" pitchFamily="34" charset="0"/>
              </a:rPr>
              <a:t>selection of the beneficiaries, the District Unions shall arrange for orientation on Technical aspects, funding pattern, loan recovery of NCDC scheme and other aspects.  </a:t>
            </a:r>
          </a:p>
          <a:p>
            <a:pPr marL="457200" indent="-457200">
              <a:buFont typeface="+mj-lt"/>
              <a:buAutoNum type="arabicPeriod"/>
            </a:pPr>
            <a:r>
              <a:rPr lang="en-US" sz="2400" dirty="0" smtClean="0">
                <a:solidFill>
                  <a:schemeClr val="tx1"/>
                </a:solidFill>
                <a:latin typeface="Arial Narrow" panose="020B0606020202030204" pitchFamily="34" charset="0"/>
              </a:rPr>
              <a:t>There </a:t>
            </a:r>
            <a:r>
              <a:rPr lang="en-US" sz="2400" dirty="0">
                <a:solidFill>
                  <a:schemeClr val="tx1"/>
                </a:solidFill>
                <a:latin typeface="Arial Narrow" panose="020B0606020202030204" pitchFamily="34" charset="0"/>
              </a:rPr>
              <a:t>shall be resolution of the Society for identification of beneficiary and sanction of loan. </a:t>
            </a:r>
          </a:p>
          <a:p>
            <a:pPr marL="457200" indent="-457200">
              <a:buFont typeface="+mj-lt"/>
              <a:buAutoNum type="arabicPeriod"/>
            </a:pPr>
            <a:r>
              <a:rPr lang="en-US" dirty="0" smtClean="0">
                <a:solidFill>
                  <a:schemeClr val="tx1"/>
                </a:solidFill>
                <a:latin typeface="Arial Narrow" panose="020B0606020202030204" pitchFamily="34" charset="0"/>
              </a:rPr>
              <a:t>There </a:t>
            </a:r>
            <a:r>
              <a:rPr lang="en-US" dirty="0">
                <a:solidFill>
                  <a:schemeClr val="tx1"/>
                </a:solidFill>
                <a:latin typeface="Arial Narrow" panose="020B0606020202030204" pitchFamily="34" charset="0"/>
              </a:rPr>
              <a:t>are 26 legal documents which are to be filled up by the </a:t>
            </a:r>
            <a:r>
              <a:rPr lang="en-US" dirty="0" smtClean="0">
                <a:solidFill>
                  <a:schemeClr val="tx1"/>
                </a:solidFill>
                <a:latin typeface="Arial Narrow" panose="020B0606020202030204" pitchFamily="34" charset="0"/>
              </a:rPr>
              <a:t>concerned </a:t>
            </a:r>
            <a:r>
              <a:rPr lang="en-US" dirty="0">
                <a:solidFill>
                  <a:schemeClr val="tx1"/>
                </a:solidFill>
                <a:latin typeface="Arial Narrow" panose="020B0606020202030204" pitchFamily="34" charset="0"/>
              </a:rPr>
              <a:t>individual with the assistance of the </a:t>
            </a:r>
            <a:r>
              <a:rPr lang="en-US" dirty="0" smtClean="0">
                <a:solidFill>
                  <a:schemeClr val="tx1"/>
                </a:solidFill>
                <a:latin typeface="Arial Narrow" panose="020B0606020202030204" pitchFamily="34" charset="0"/>
              </a:rPr>
              <a:t>president/Secretary </a:t>
            </a:r>
            <a:r>
              <a:rPr lang="en-US" dirty="0">
                <a:solidFill>
                  <a:schemeClr val="tx1"/>
                </a:solidFill>
                <a:latin typeface="Arial Narrow" panose="020B0606020202030204" pitchFamily="34" charset="0"/>
              </a:rPr>
              <a:t>PSBCS for taking further necessary action.</a:t>
            </a:r>
          </a:p>
          <a:p>
            <a:pPr marL="457200" indent="-457200">
              <a:buFont typeface="+mj-lt"/>
              <a:buAutoNum type="arabicPeriod"/>
            </a:pPr>
            <a:r>
              <a:rPr lang="en-US" dirty="0" smtClean="0">
                <a:solidFill>
                  <a:schemeClr val="tx1"/>
                </a:solidFill>
                <a:latin typeface="Arial Narrow" panose="020B0606020202030204" pitchFamily="34" charset="0"/>
              </a:rPr>
              <a:t>The </a:t>
            </a:r>
            <a:r>
              <a:rPr lang="en-US" dirty="0">
                <a:solidFill>
                  <a:schemeClr val="tx1"/>
                </a:solidFill>
                <a:latin typeface="Arial Narrow" panose="020B0606020202030204" pitchFamily="34" charset="0"/>
              </a:rPr>
              <a:t>Society shall take the responsibility for filling up of </a:t>
            </a:r>
            <a:r>
              <a:rPr lang="en-US" dirty="0" smtClean="0">
                <a:solidFill>
                  <a:schemeClr val="tx1"/>
                </a:solidFill>
                <a:latin typeface="Arial Narrow" panose="020B0606020202030204" pitchFamily="34" charset="0"/>
              </a:rPr>
              <a:t>loan application </a:t>
            </a:r>
            <a:r>
              <a:rPr lang="en-US" dirty="0">
                <a:solidFill>
                  <a:schemeClr val="tx1"/>
                </a:solidFill>
                <a:latin typeface="Arial Narrow" panose="020B0606020202030204" pitchFamily="34" charset="0"/>
              </a:rPr>
              <a:t>form by collecting Rs.100/- for each application. </a:t>
            </a:r>
          </a:p>
          <a:p>
            <a:pPr marL="457200" indent="-457200">
              <a:buFont typeface="+mj-lt"/>
              <a:buAutoNum type="arabicPeriod"/>
            </a:pPr>
            <a:r>
              <a:rPr lang="en-US" dirty="0" smtClean="0">
                <a:solidFill>
                  <a:schemeClr val="tx1"/>
                </a:solidFill>
                <a:latin typeface="Arial Narrow" panose="020B0606020202030204" pitchFamily="34" charset="0"/>
              </a:rPr>
              <a:t>An </a:t>
            </a:r>
            <a:r>
              <a:rPr lang="en-US" dirty="0">
                <a:solidFill>
                  <a:schemeClr val="tx1"/>
                </a:solidFill>
                <a:latin typeface="Arial Narrow" panose="020B0606020202030204" pitchFamily="34" charset="0"/>
              </a:rPr>
              <a:t>Agreement deal has to be signed between applicant of society and President of the Society at primary level, President of Society and with the District Union at secondary level. </a:t>
            </a:r>
          </a:p>
          <a:p>
            <a:pPr marL="457200" lvl="0" indent="-457200">
              <a:buFont typeface="+mj-lt"/>
              <a:buAutoNum type="arabicPeriod"/>
            </a:pPr>
            <a:r>
              <a:rPr lang="en-US" dirty="0">
                <a:solidFill>
                  <a:schemeClr val="tx1"/>
                </a:solidFill>
                <a:latin typeface="Arial Narrow" panose="020B0606020202030204" pitchFamily="34" charset="0"/>
              </a:rPr>
              <a:t>The beneficiary has to furnish undertaking for the documents produced.</a:t>
            </a:r>
          </a:p>
          <a:p>
            <a:pPr marL="457200" indent="-457200">
              <a:buFont typeface="+mj-lt"/>
              <a:buAutoNum type="arabicPeriod"/>
            </a:pPr>
            <a:r>
              <a:rPr lang="en-US" dirty="0" smtClean="0">
                <a:solidFill>
                  <a:schemeClr val="tx1"/>
                </a:solidFill>
                <a:latin typeface="Arial Narrow" panose="020B0606020202030204" pitchFamily="34" charset="0"/>
              </a:rPr>
              <a:t>The </a:t>
            </a:r>
            <a:r>
              <a:rPr lang="en-US" dirty="0">
                <a:solidFill>
                  <a:schemeClr val="tx1"/>
                </a:solidFill>
                <a:latin typeface="Arial Narrow" panose="020B0606020202030204" pitchFamily="34" charset="0"/>
              </a:rPr>
              <a:t>Joint Director (AH) of the concerned district and ED, DSBCU shall ensure successful completion of procedure laid for sanctioning of NCDC loan</a:t>
            </a:r>
            <a:r>
              <a:rPr lang="en-US" dirty="0" smtClean="0">
                <a:solidFill>
                  <a:schemeClr val="tx1"/>
                </a:solidFill>
                <a:latin typeface="Arial Narrow" panose="020B0606020202030204" pitchFamily="34" charset="0"/>
              </a:rPr>
              <a:t>.</a:t>
            </a:r>
            <a:endParaRPr lang="en-US"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29713021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TotalTime>
  <Words>1031</Words>
  <Application>Microsoft Office PowerPoint</Application>
  <PresentationFormat>Widescreen</PresentationFormat>
  <Paragraphs>129</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Arial Narrow</vt:lpstr>
      <vt:lpstr>Calibri</vt:lpstr>
      <vt:lpstr>Calibri Light</vt:lpstr>
      <vt:lpstr>Gautami</vt:lpstr>
      <vt:lpstr>Times New Roman</vt:lpstr>
      <vt:lpstr>Wingdings</vt:lpstr>
      <vt:lpstr>Office Theme</vt:lpstr>
      <vt:lpstr>NCDC SCHEME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FLOW  OF LOAN AMOUNT  The Loan amount should be transferred from NCDC to Govt. of A.P.  Govt. of A.P.   APSGDCFL   DSBCU   PSBCS   Beneficiary / Borrower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 GUIDELINES FOR IMPLEMENTATION OF NCDC SCHEME</dc:title>
  <dc:creator>dell</dc:creator>
  <cp:lastModifiedBy>dell</cp:lastModifiedBy>
  <cp:revision>33</cp:revision>
  <dcterms:created xsi:type="dcterms:W3CDTF">2024-03-09T08:42:55Z</dcterms:created>
  <dcterms:modified xsi:type="dcterms:W3CDTF">2024-03-14T07:13:38Z</dcterms:modified>
</cp:coreProperties>
</file>