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57" r:id="rId3"/>
    <p:sldId id="258" r:id="rId4"/>
    <p:sldId id="259" r:id="rId5"/>
    <p:sldId id="260" r:id="rId6"/>
    <p:sldId id="261" r:id="rId7"/>
    <p:sldId id="256" r:id="rId8"/>
    <p:sldId id="262" r:id="rId9"/>
    <p:sldId id="268" r:id="rId10"/>
    <p:sldId id="269" r:id="rId11"/>
    <p:sldId id="270" r:id="rId12"/>
    <p:sldId id="263" r:id="rId13"/>
    <p:sldId id="264" r:id="rId14"/>
    <p:sldId id="265" r:id="rId15"/>
    <p:sldId id="266" r:id="rId16"/>
    <p:sldId id="274" r:id="rId17"/>
    <p:sldId id="276" r:id="rId18"/>
    <p:sldId id="314" r:id="rId19"/>
    <p:sldId id="288" r:id="rId20"/>
    <p:sldId id="315" r:id="rId21"/>
    <p:sldId id="317" r:id="rId22"/>
    <p:sldId id="318" r:id="rId23"/>
    <p:sldId id="319" r:id="rId24"/>
    <p:sldId id="277" r:id="rId25"/>
    <p:sldId id="316" r:id="rId26"/>
    <p:sldId id="278" r:id="rId27"/>
    <p:sldId id="320" r:id="rId28"/>
    <p:sldId id="267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DA95BE8-309B-4960-8646-DEB2AECE2B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E0F5317-E9C5-42E7-872E-9DAC699AC6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3CA1A55-C87B-47CD-8923-0403D228C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87295-8145-4995-83A0-C9A0EE38C32E}" type="datetimeFigureOut">
              <a:rPr lang="en-IN" smtClean="0"/>
              <a:pPr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A676D9E-6589-4E2E-A2DB-4F15AE7C8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173BF24-F860-464B-A8DE-EE95E3DFC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C067-CDD2-49C8-AA7C-9739D06EB45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0303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8B9BE6B-1556-4240-97AB-D5ED50A27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9BB4F39-BF57-498C-9959-508C480730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B9C3974-3C42-49C4-BA0A-E0ACBFA18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87295-8145-4995-83A0-C9A0EE38C32E}" type="datetimeFigureOut">
              <a:rPr lang="en-IN" smtClean="0"/>
              <a:pPr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42710DD-FB45-4A1B-9ABD-932941EED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FF38A05-F4CD-4925-B6CF-E42588F8B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C067-CDD2-49C8-AA7C-9739D06EB45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2099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4190C53-309E-410D-9A88-26416BE4C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FB3B44A-DC6C-4B0C-85C7-CC8720481B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F378870-4E28-4DCA-A785-2A782E761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87295-8145-4995-83A0-C9A0EE38C32E}" type="datetimeFigureOut">
              <a:rPr lang="en-IN" smtClean="0"/>
              <a:pPr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1B23039-DB71-427D-9EAE-79D4565F9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DCAEDEF-08D8-4552-B6A2-32FA8EF48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C067-CDD2-49C8-AA7C-9739D06EB45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9988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C34BB14-055C-41AE-986D-C5281579F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F9978D2-4B22-4C3A-B864-D03A927673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A6BE84D-BFDE-4DCE-9B88-7E5D15B12C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9FE2844-8BA8-4F02-BC80-0423A646F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87295-8145-4995-83A0-C9A0EE38C32E}" type="datetimeFigureOut">
              <a:rPr lang="en-IN" smtClean="0"/>
              <a:pPr/>
              <a:t>12-08-2024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AEAE75A-8D53-4CBF-ACDC-009DA93A0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945A0CA-BE2A-431E-A008-531B1C613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C067-CDD2-49C8-AA7C-9739D06EB45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3233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DF2445B-8F5E-4DCB-9A4F-468ECEB38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A10C959-C934-4C07-A5C4-344B7DE3C0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BC2922B-7DD6-49CF-92F1-BE31895FF2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1F9BA868-A0C2-4EA5-8ECA-92024C378A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CF145A03-D7DC-4D9D-A965-2387754874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30BAC5BE-4ECE-4192-8C57-1F87C75D1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87295-8145-4995-83A0-C9A0EE38C32E}" type="datetimeFigureOut">
              <a:rPr lang="en-IN" smtClean="0"/>
              <a:pPr/>
              <a:t>12-08-2024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9DC6F4CF-4F35-4008-A401-252C98C87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BBE4B5A8-AB63-41F5-8690-73C6EEB09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C067-CDD2-49C8-AA7C-9739D06EB45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6972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377E24E-B08E-4F59-ADC6-60C4AE0CE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C1A17478-18A5-4942-8097-14BDC0776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87295-8145-4995-83A0-C9A0EE38C32E}" type="datetimeFigureOut">
              <a:rPr lang="en-IN" smtClean="0"/>
              <a:pPr/>
              <a:t>12-08-2024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628659D-1C1C-4007-BA7B-B8DB1C610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D24A84F9-9729-40A0-8695-A1FAF7B1F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C067-CDD2-49C8-AA7C-9739D06EB45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027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B7B4C678-41D2-4D2E-8E17-FBB51DEE9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87295-8145-4995-83A0-C9A0EE38C32E}" type="datetimeFigureOut">
              <a:rPr lang="en-IN" smtClean="0"/>
              <a:pPr/>
              <a:t>12-08-2024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10D57001-A8C7-4925-8005-9B21243F5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DE77B8A-89B6-4381-8C18-935284D64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C067-CDD2-49C8-AA7C-9739D06EB45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678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3B5DD46-C17A-4326-9BEF-FD7D91A19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536C513-323F-495C-9266-F4B0EF54A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217D0966-94DE-43A8-B520-DE82EB8BC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B92C2B6-DBD7-484A-94B4-EB2AB3B59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87295-8145-4995-83A0-C9A0EE38C32E}" type="datetimeFigureOut">
              <a:rPr lang="en-IN" smtClean="0"/>
              <a:pPr/>
              <a:t>12-08-2024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3723812C-4446-4613-B816-7F7BA9056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B93D831-011C-49B9-94BE-2C8F87246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C067-CDD2-49C8-AA7C-9739D06EB45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1107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BE99CCC-15DB-4A3E-8066-2C713E06E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F9E0477B-A43C-4855-A63C-686FDBD462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34FF7700-5D91-4947-8C4E-35D29F0D0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EF5336F-1E1F-4397-AE08-A2CA90972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87295-8145-4995-83A0-C9A0EE38C32E}" type="datetimeFigureOut">
              <a:rPr lang="en-IN" smtClean="0"/>
              <a:pPr/>
              <a:t>12-08-2024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8F9A341-8F39-4A09-A7EC-A2111D8D7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973F575-C7EB-4006-BF49-367DDEBF3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C067-CDD2-49C8-AA7C-9739D06EB45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414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3F9A0FF-885D-45AD-BD8F-84B2015EB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B810B347-594A-4EA6-8E6B-30D6F0F393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42F5781-D842-46DB-BC9F-408C03F5D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87295-8145-4995-83A0-C9A0EE38C32E}" type="datetimeFigureOut">
              <a:rPr lang="en-IN" smtClean="0"/>
              <a:pPr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BE963A5-D2CE-414C-B620-168FDA371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056BA5F-411B-4EB1-AE8E-960A61BEE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C067-CDD2-49C8-AA7C-9739D06EB45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3700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9914B78B-F8D6-4000-A7A3-899F06C093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E2EFFF2-7592-4716-8F22-BFE162CDD6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162AE29-CF60-49A9-9F1D-1F073F794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87295-8145-4995-83A0-C9A0EE38C32E}" type="datetimeFigureOut">
              <a:rPr lang="en-IN" smtClean="0"/>
              <a:pPr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88CC8B9-13DC-486D-A98A-A63A40A05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325DDF4-8C4F-44E4-87B7-E131568EA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C067-CDD2-49C8-AA7C-9739D06EB45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5778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583E9847-AC80-493C-B93C-DC25C63E4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4E7DD8A-7C9F-47D8-971D-ED4D45EB2C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15832EA-52D0-44FA-B674-F21A290192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87295-8145-4995-83A0-C9A0EE38C32E}" type="datetimeFigureOut">
              <a:rPr lang="en-IN" smtClean="0"/>
              <a:pPr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CFA03D7-F02E-4B29-8696-0E31DEF8F0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0EADB09-BCEE-48CE-93F2-B435F993A5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6C067-CDD2-49C8-AA7C-9739D06EB45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640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53AD209-A142-421C-B2AB-19577D136C18}"/>
              </a:ext>
            </a:extLst>
          </p:cNvPr>
          <p:cNvSpPr txBox="1"/>
          <p:nvPr/>
        </p:nvSpPr>
        <p:spPr>
          <a:xfrm>
            <a:off x="841589" y="577122"/>
            <a:ext cx="102363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e-IN" sz="3600" b="1" dirty="0">
                <a:solidFill>
                  <a:schemeClr val="accent1">
                    <a:lumMod val="75000"/>
                  </a:schemeClr>
                </a:solidFill>
                <a:latin typeface="Sree Krushnadevaraya" panose="02000600000000000000" pitchFamily="2" charset="0"/>
                <a:cs typeface="Sree Krushnadevaraya" panose="02000600000000000000" pitchFamily="2" charset="0"/>
              </a:rPr>
              <a:t>పశు సంవర్ధక </a:t>
            </a:r>
            <a:r>
              <a:rPr lang="te-IN" sz="3600" b="1" dirty="0" smtClean="0">
                <a:solidFill>
                  <a:schemeClr val="accent1">
                    <a:lumMod val="75000"/>
                  </a:schemeClr>
                </a:solidFill>
                <a:latin typeface="Sree Krushnadevaraya" panose="02000600000000000000" pitchFamily="2" charset="0"/>
                <a:cs typeface="Sree Krushnadevaraya" panose="02000600000000000000" pitchFamily="2" charset="0"/>
              </a:rPr>
              <a:t>శాఖ</a:t>
            </a:r>
            <a:endParaRPr lang="en-IN" sz="3600" b="1" dirty="0">
              <a:solidFill>
                <a:schemeClr val="accent1">
                  <a:lumMod val="75000"/>
                </a:schemeClr>
              </a:solidFill>
              <a:latin typeface="Sree Krushnadevaraya" panose="02000600000000000000" pitchFamily="2" charset="0"/>
              <a:cs typeface="Sree Krushnadevaraya" panose="02000600000000000000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A142BB01-DA82-4064-8482-BB85408BA144}"/>
              </a:ext>
            </a:extLst>
          </p:cNvPr>
          <p:cNvSpPr txBox="1"/>
          <p:nvPr/>
        </p:nvSpPr>
        <p:spPr>
          <a:xfrm>
            <a:off x="2663287" y="3669030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N" sz="1350" dirty="0"/>
          </a:p>
        </p:txBody>
      </p:sp>
      <p:sp>
        <p:nvSpPr>
          <p:cNvPr id="33" name="Rectangle: Diagonal Corners Snipped 32">
            <a:extLst>
              <a:ext uri="{FF2B5EF4-FFF2-40B4-BE49-F238E27FC236}">
                <a16:creationId xmlns="" xmlns:a16="http://schemas.microsoft.com/office/drawing/2014/main" id="{47353363-3CE5-4D20-8F3F-354900E0F517}"/>
              </a:ext>
            </a:extLst>
          </p:cNvPr>
          <p:cNvSpPr/>
          <p:nvPr/>
        </p:nvSpPr>
        <p:spPr>
          <a:xfrm>
            <a:off x="1956429" y="2207883"/>
            <a:ext cx="8279142" cy="1704901"/>
          </a:xfrm>
          <a:prstGeom prst="snip2Diag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2E35447B-5395-4CF4-A2FD-F2594E3E25AD}"/>
              </a:ext>
            </a:extLst>
          </p:cNvPr>
          <p:cNvSpPr txBox="1"/>
          <p:nvPr/>
        </p:nvSpPr>
        <p:spPr>
          <a:xfrm>
            <a:off x="1956429" y="2274880"/>
            <a:ext cx="8546108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sz="700" i="1" dirty="0">
              <a:solidFill>
                <a:srgbClr val="C00000"/>
              </a:solidFill>
              <a:latin typeface="Segoe UI Semibold" panose="020B0702040204020203" pitchFamily="34" charset="0"/>
              <a:ea typeface="Segoe UI Black" panose="020B0A02040204020203" pitchFamily="34" charset="0"/>
              <a:cs typeface="Segoe UI Semibold" panose="020B0702040204020203" pitchFamily="34" charset="0"/>
            </a:endParaRPr>
          </a:p>
          <a:p>
            <a:pPr algn="ctr"/>
            <a:r>
              <a:rPr lang="en-US" sz="6000" b="1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“</a:t>
            </a:r>
            <a:r>
              <a:rPr lang="te-IN" sz="4800" b="1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నేషనల్ లైవ్ స్టాక్ మిషన్ </a:t>
            </a:r>
            <a:r>
              <a:rPr lang="en-US" sz="6000" b="1" dirty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”</a:t>
            </a:r>
            <a:endParaRPr lang="en-IN" sz="5400" b="1" dirty="0">
              <a:latin typeface="Times New Roman" panose="02020603050405020304" pitchFamily="18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B105253-174A-4BE1-B944-659A70E467B5}"/>
              </a:ext>
            </a:extLst>
          </p:cNvPr>
          <p:cNvSpPr txBox="1"/>
          <p:nvPr/>
        </p:nvSpPr>
        <p:spPr>
          <a:xfrm>
            <a:off x="2340727" y="5511499"/>
            <a:ext cx="3032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 Black" panose="020B0A04020102020204" pitchFamily="34" charset="0"/>
              </a:rPr>
              <a:t>  </a:t>
            </a:r>
            <a:endParaRPr lang="en-IN" sz="1400" dirty="0">
              <a:latin typeface="Arial Black" panose="020B0A040201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66C9AA9B-5D96-4DE1-AF1D-E2BAE3F74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884" y="207391"/>
            <a:ext cx="1873742" cy="1873742"/>
          </a:xfrm>
          <a:prstGeom prst="rect">
            <a:avLst/>
          </a:prstGeom>
        </p:spPr>
      </p:pic>
      <p:pic>
        <p:nvPicPr>
          <p:cNvPr id="1026" name="Picture 2" descr="D:\R@mesh\ID card\AP SHEEP FED LOG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53303" y="479472"/>
            <a:ext cx="1158240" cy="11703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32974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97D3BE2B-2C64-44C4-9B7E-220F97F63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" y="6381750"/>
            <a:ext cx="12180864" cy="5182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D0FD877B-E857-4540-B520-68A5D4AED6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61" t="13863" r="7612"/>
          <a:stretch/>
        </p:blipFill>
        <p:spPr>
          <a:xfrm>
            <a:off x="1733550" y="695325"/>
            <a:ext cx="8534400" cy="5267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419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4D2F61DF-37BE-431D-95B9-E8446B9728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62" t="4306" r="4440" b="6250"/>
          <a:stretch/>
        </p:blipFill>
        <p:spPr>
          <a:xfrm>
            <a:off x="219074" y="0"/>
            <a:ext cx="11401425" cy="62917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C5B4B83-729C-4A55-A1FF-1415CA35CC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6" y="6339795"/>
            <a:ext cx="12180864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475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3E70808E-7A82-42FF-A4EB-A469F14FDC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1" t="5138" r="10237" b="6806"/>
          <a:stretch/>
        </p:blipFill>
        <p:spPr>
          <a:xfrm>
            <a:off x="228600" y="76200"/>
            <a:ext cx="10866219" cy="60388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25EE98FC-102E-4F1F-BC90-021DCB4BA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6" y="6339795"/>
            <a:ext cx="12180864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47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4E943F7-A444-4DC1-93D0-9054EA27A1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86" t="9861" r="1392" b="7222"/>
          <a:stretch/>
        </p:blipFill>
        <p:spPr>
          <a:xfrm>
            <a:off x="304800" y="352424"/>
            <a:ext cx="11715750" cy="600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816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01A6BD7E-81E0-434D-A7AF-B0ADE9266D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49" t="10417" r="4205" b="5278"/>
          <a:stretch/>
        </p:blipFill>
        <p:spPr>
          <a:xfrm>
            <a:off x="127168" y="0"/>
            <a:ext cx="11937663" cy="6172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96DB0D6-9BB7-4C56-AFDD-FDC548DD1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6" y="6339795"/>
            <a:ext cx="12180864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374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CEE8266-E8F6-45A2-B9DA-9B951EB0C6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01" t="10088" r="5410" b="6142"/>
          <a:stretch/>
        </p:blipFill>
        <p:spPr>
          <a:xfrm>
            <a:off x="571500" y="381000"/>
            <a:ext cx="11315700" cy="59587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2A65D86C-3C8A-4357-9B64-B9AD11D9D3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9795"/>
            <a:ext cx="12180864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638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85C13EF4-C352-432D-A522-6E68CAAA53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4" t="10278" r="4049" b="5415"/>
          <a:stretch/>
        </p:blipFill>
        <p:spPr>
          <a:xfrm>
            <a:off x="224959" y="828674"/>
            <a:ext cx="11742081" cy="53435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49700AC-02AA-40F5-910C-4F8666573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08397"/>
            <a:ext cx="12180864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238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E5251E57-6964-4487-9695-D5D4EE650E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8" t="8180" r="8737" b="4445"/>
          <a:stretch/>
        </p:blipFill>
        <p:spPr>
          <a:xfrm>
            <a:off x="228599" y="313565"/>
            <a:ext cx="11468101" cy="608723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0F8E369-D972-4FB8-9D20-738B03E86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6" y="6283406"/>
            <a:ext cx="12180864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79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E771A00E-3FA5-4C72-9C9B-6F8DCC63F1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55" t="9028" r="3659" b="3888"/>
          <a:stretch/>
        </p:blipFill>
        <p:spPr>
          <a:xfrm>
            <a:off x="304800" y="704850"/>
            <a:ext cx="11382376" cy="5410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806F262F-2FDF-4780-9570-43FBA2EE27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6" y="6339795"/>
            <a:ext cx="12180864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627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C5D8FBBB-D4CE-4635-BA3A-805A580381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83" t="9305" r="2002" b="6945"/>
          <a:stretch/>
        </p:blipFill>
        <p:spPr>
          <a:xfrm>
            <a:off x="0" y="152400"/>
            <a:ext cx="11908049" cy="59245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3943D124-35A6-4069-A89C-E5796FDA9C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9795"/>
            <a:ext cx="12180864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32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8C50E55D-AFBA-46A0-8DD6-45137CBB14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41" t="14583" r="8894" b="5833"/>
          <a:stretch/>
        </p:blipFill>
        <p:spPr>
          <a:xfrm>
            <a:off x="190500" y="0"/>
            <a:ext cx="11544300" cy="63300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CBECB53B-0BED-451A-B36B-B8AA48030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6" y="6299529"/>
            <a:ext cx="12180864" cy="51820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89B63A63-D3A0-43D3-BC38-351162604FC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6" r="32602" b="42875"/>
          <a:stretch/>
        </p:blipFill>
        <p:spPr>
          <a:xfrm>
            <a:off x="11340069" y="95251"/>
            <a:ext cx="737630" cy="28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5285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1F751C50-D545-4AA3-B60E-2C820154EA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45" t="11577" r="6276" b="5407"/>
          <a:stretch/>
        </p:blipFill>
        <p:spPr>
          <a:xfrm>
            <a:off x="352425" y="323850"/>
            <a:ext cx="11304296" cy="60159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7063FA6-C102-4DE4-B44E-6BF5C6EF5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9795"/>
            <a:ext cx="12180864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502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4F172283-2085-4C05-9908-14D372AF0E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4" t="7500" r="2799" b="5417"/>
          <a:stretch/>
        </p:blipFill>
        <p:spPr>
          <a:xfrm>
            <a:off x="236628" y="600075"/>
            <a:ext cx="11718743" cy="5257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CD515B2E-D58C-400D-B45C-C120F4523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6" y="6339795"/>
            <a:ext cx="12180864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2622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0452FACB-D3D1-4DCE-B86A-227ACC3223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62" t="12500" r="6393" b="11666"/>
          <a:stretch/>
        </p:blipFill>
        <p:spPr>
          <a:xfrm>
            <a:off x="228600" y="123824"/>
            <a:ext cx="11534984" cy="61531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7685573-547D-4904-A338-A9A98F94B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6" y="6377895"/>
            <a:ext cx="12180864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5124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que 3">
            <a:extLst>
              <a:ext uri="{FF2B5EF4-FFF2-40B4-BE49-F238E27FC236}">
                <a16:creationId xmlns="" xmlns:a16="http://schemas.microsoft.com/office/drawing/2014/main" id="{448D97A2-DC1F-40CB-82B3-D37E024D1C94}"/>
              </a:ext>
            </a:extLst>
          </p:cNvPr>
          <p:cNvSpPr/>
          <p:nvPr/>
        </p:nvSpPr>
        <p:spPr>
          <a:xfrm>
            <a:off x="3349375" y="513708"/>
            <a:ext cx="4952144" cy="606175"/>
          </a:xfrm>
          <a:prstGeom prst="plaque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8C6E35F-AE40-4FF3-A4C5-E9F7682BD343}"/>
              </a:ext>
            </a:extLst>
          </p:cNvPr>
          <p:cNvSpPr txBox="1"/>
          <p:nvPr/>
        </p:nvSpPr>
        <p:spPr>
          <a:xfrm>
            <a:off x="1442172" y="328773"/>
            <a:ext cx="7537442" cy="9457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te-I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         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సాంకేతిక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–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ఆర్ధిక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te-I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పరి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మితులు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: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0C8EB34-0439-4576-B0D2-72A523D295FB}"/>
              </a:ext>
            </a:extLst>
          </p:cNvPr>
          <p:cNvSpPr txBox="1"/>
          <p:nvPr/>
        </p:nvSpPr>
        <p:spPr>
          <a:xfrm>
            <a:off x="1442172" y="452147"/>
            <a:ext cx="11592309" cy="6220918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endParaRPr kumimoji="0" lang="te-IN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ree Krushnadevaraya" panose="02000600000000000000" pitchFamily="2" charset="0"/>
              <a:ea typeface="+mn-ea"/>
              <a:cs typeface="Sree Krushnadevaraya" panose="020006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ప్రాజెక్టు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ప్రారంభానికి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మరియు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నిర్వహణకు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అవసరమైన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ఆర్ధిక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మరియు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సాంకేతిక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విషయా</a:t>
            </a:r>
            <a:r>
              <a:rPr kumimoji="0" lang="te-I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లు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.</a:t>
            </a:r>
            <a:endParaRPr kumimoji="0" lang="te-IN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ree Krushnadevaraya" panose="02000600000000000000" pitchFamily="2" charset="0"/>
              <a:ea typeface="+mn-ea"/>
              <a:cs typeface="Sree Krushnadevaraya" panose="020006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ree Krushnadevaraya" panose="02000600000000000000" pitchFamily="2" charset="0"/>
              <a:ea typeface="+mn-ea"/>
              <a:cs typeface="Sree Krushnadevaraya" panose="02000600000000000000" pitchFamily="2" charset="0"/>
            </a:endParaRPr>
          </a:p>
          <a:p>
            <a: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•	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పశువు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ఖరీదు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.</a:t>
            </a:r>
          </a:p>
          <a:p>
            <a: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•	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ప్రతిపాదించిన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పశువుల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సంఖ్య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.</a:t>
            </a:r>
          </a:p>
          <a:p>
            <a: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•	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పచ్చిమేత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సాగు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మరియు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ఎండుమేత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ఖరీదు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.</a:t>
            </a:r>
          </a:p>
          <a:p>
            <a: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•	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కూలీల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సంఖ్య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మరియు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ఖరీదు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.</a:t>
            </a:r>
          </a:p>
          <a:p>
            <a: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•	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దాణా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అవసరం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మరియు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ఖరీదు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.</a:t>
            </a:r>
          </a:p>
          <a:p>
            <a: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•	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పశువుకు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కావలసిన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స్థలము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మరియు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నిర్మాణ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ఖరీదు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.</a:t>
            </a:r>
          </a:p>
          <a:p>
            <a: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•	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షెడ్డు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నిర్మాణ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ఖర్చు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.</a:t>
            </a:r>
          </a:p>
          <a:p>
            <a: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•	</a:t>
            </a:r>
            <a:r>
              <a:rPr kumimoji="0" lang="te-I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మాంసము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అమ్మక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మార్కెట్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విలువ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(</a:t>
            </a:r>
            <a:r>
              <a:rPr kumimoji="0" lang="te-I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కిలో మాంసము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ఖరీదు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)</a:t>
            </a:r>
          </a:p>
          <a:p>
            <a: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•	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పశువుల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ఎరువు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మరియు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గొనె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సంచుల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అమ్మకం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విలువ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. </a:t>
            </a:r>
          </a:p>
          <a:p>
            <a: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•	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నీరు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విద్యుత్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పశువైద్యం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మరియు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ఇతరుల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ఖరీదు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731070ED-1A6B-4FC8-9738-D028A534D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" y="6339795"/>
            <a:ext cx="12180864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983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B3D1170-48C4-4104-8957-FC48D002048C}"/>
              </a:ext>
            </a:extLst>
          </p:cNvPr>
          <p:cNvSpPr txBox="1"/>
          <p:nvPr/>
        </p:nvSpPr>
        <p:spPr>
          <a:xfrm>
            <a:off x="1074121" y="471276"/>
            <a:ext cx="4234611" cy="507736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    </a:t>
            </a:r>
            <a:r>
              <a:rPr kumimoji="0" lang="te-I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పునారావృతము కాని ఖర్చులు: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ree Krushnadevaraya" panose="02000600000000000000" pitchFamily="2" charset="0"/>
              <a:ea typeface="+mn-ea"/>
              <a:cs typeface="Sree Krushnadevaraya" panose="020006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85D14CD-C4D3-4E30-85F7-314D52309CD8}"/>
              </a:ext>
            </a:extLst>
          </p:cNvPr>
          <p:cNvSpPr txBox="1"/>
          <p:nvPr/>
        </p:nvSpPr>
        <p:spPr>
          <a:xfrm>
            <a:off x="505705" y="745636"/>
            <a:ext cx="5808828" cy="3787775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e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ఈ ఖర్చులు కేవలం ప్రాజెక్టు కాలంలో ఒక్కసారి మాత్రమే ఎదురవుతాయి.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e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ఈ వ్యయాలు స్థిర ఆస్తులను నెలకొల్పడానికి అవుతాయి. దీనిని </a:t>
            </a:r>
            <a:r>
              <a:rPr kumimoji="0" lang="en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non-recurring expenditure </a:t>
            </a:r>
            <a:r>
              <a:rPr kumimoji="0" lang="te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అని కూడా అంటారు.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e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ఉదా.: ఫారం షెడ్డు నిర్మాణంకు అయ్యే ఖర్చు, పశువుల కొనుగోలుకు అయ్యే ఖర్చు, గడ్డికోత మరియు  యంత్రాల కొనుగోలుకు అయ్యే ఖర్చు, ఇతర సామాగ్రిలకు అయ్యే ఖర్చు.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AC13B8A-0F82-4215-80DC-A0C0709390D3}"/>
              </a:ext>
            </a:extLst>
          </p:cNvPr>
          <p:cNvSpPr txBox="1"/>
          <p:nvPr/>
        </p:nvSpPr>
        <p:spPr>
          <a:xfrm>
            <a:off x="7041189" y="401710"/>
            <a:ext cx="4076690" cy="479161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      </a:t>
            </a:r>
            <a:r>
              <a:rPr kumimoji="0" lang="te-I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పునరావృతమయ్యే ఖర్చులు: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ree Krushnadevaraya" panose="02000600000000000000" pitchFamily="2" charset="0"/>
              <a:ea typeface="+mn-ea"/>
              <a:cs typeface="Sree Krushnadevaraya" panose="020006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C0CDCF7-CE02-4581-8C72-E2A36171EFA0}"/>
              </a:ext>
            </a:extLst>
          </p:cNvPr>
          <p:cNvSpPr txBox="1"/>
          <p:nvPr/>
        </p:nvSpPr>
        <p:spPr>
          <a:xfrm>
            <a:off x="6365555" y="822589"/>
            <a:ext cx="5320740" cy="4154253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e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ఈ ఖర్చులు ప్రాజెక్టు ఉన్నంత కాలం నిరంతరం మరియు ఆవర్తకంగా ఎదురయ్యేవి.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e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ఇవి ముఖ్యంగా ప్రాజెక్టు నిర్వహణకు అవసరమైన ఖర్చులు. దీనిని </a:t>
            </a:r>
            <a:r>
              <a:rPr kumimoji="0" lang="en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recurring expenditure </a:t>
            </a:r>
            <a:r>
              <a:rPr kumimoji="0" lang="te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అని కూడా అంటారు.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e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ree Krushnadevaraya" panose="02000600000000000000" pitchFamily="2" charset="0"/>
                <a:ea typeface="+mn-ea"/>
                <a:cs typeface="Sree Krushnadevaraya" panose="02000600000000000000" pitchFamily="2" charset="0"/>
              </a:rPr>
              <a:t>ఉదా.: పశుపోషణకు అయ్యే ఖర్చులు, కూలీలకు అయ్యే ఖర్చులు, నీరు, విద్యుత్, పశువైద్యం మరియు పశువుల భీమా ఖర్చులు.</a:t>
            </a:r>
            <a:endParaRPr kumimoji="0" lang="en-I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ree Krushnadevaraya" panose="02000600000000000000" pitchFamily="2" charset="0"/>
              <a:ea typeface="+mn-ea"/>
              <a:cs typeface="Sree Krushnadevaraya" panose="020006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202531AA-3827-4C1B-8DE2-177F0EF3D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39795"/>
            <a:ext cx="12180864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9307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9717F32-C087-4D7E-91BA-2EC333C6A5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47" b="48774"/>
          <a:stretch/>
        </p:blipFill>
        <p:spPr>
          <a:xfrm>
            <a:off x="359595" y="136131"/>
            <a:ext cx="11681717" cy="62036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2A977325-51A1-4B9E-A4DB-CA34A3A92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8" y="6339795"/>
            <a:ext cx="12180864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7023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DA7FACF5-E922-4A9C-8EBC-DCDD4D92B4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301" y="361331"/>
            <a:ext cx="11359299" cy="60204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F9818F31-E299-4770-A175-6F3428047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9795"/>
            <a:ext cx="12180864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4422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1C3679B-67C2-44C3-9068-76A6746E60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30" t="70112" r="7887" b="4719"/>
          <a:stretch/>
        </p:blipFill>
        <p:spPr>
          <a:xfrm>
            <a:off x="114299" y="304553"/>
            <a:ext cx="12077701" cy="61248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FA06D92-1887-4929-873D-E96B23D569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6" y="6313394"/>
            <a:ext cx="12180864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3508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27C05377-5647-453D-85F7-5AD2C5F309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44" b="6817"/>
          <a:stretch/>
        </p:blipFill>
        <p:spPr>
          <a:xfrm>
            <a:off x="346065" y="205861"/>
            <a:ext cx="5489490" cy="61631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BD01B2B1-0924-4DE3-A035-D2FD692266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5555" b="6367"/>
          <a:stretch/>
        </p:blipFill>
        <p:spPr>
          <a:xfrm>
            <a:off x="6304564" y="287178"/>
            <a:ext cx="5287362" cy="608179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FA7A3BFE-42EB-4F17-8F0F-3D803717E6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12336"/>
            <a:ext cx="12180864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4179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53459AF9-C242-499F-9C1E-4FC750AE01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58399" cy="68390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281893" y="90152"/>
            <a:ext cx="746975" cy="33485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4496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6A0328C8-2970-413A-B1F0-C6B1D1511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254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281893" y="90152"/>
            <a:ext cx="746975" cy="33485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7581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8F9E728-9E11-4F84-9BF9-155AC3B22C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93" r="7578" b="21389"/>
          <a:stretch/>
        </p:blipFill>
        <p:spPr>
          <a:xfrm>
            <a:off x="833437" y="504825"/>
            <a:ext cx="10525125" cy="539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7608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B42FC68-8597-4494-B533-D9C3C6762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"/>
            <a:ext cx="11921067" cy="6705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062953" y="257577"/>
            <a:ext cx="746975" cy="33485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91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2937D49-1B13-4D61-A4A0-C27748F792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333409" y="90152"/>
            <a:ext cx="746975" cy="33485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131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56771D67-CC7A-4E0D-AA6F-68C117D58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333409" y="90152"/>
            <a:ext cx="746975" cy="33485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5040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CF883854-EA7C-45DE-9100-DC2D91B30D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13" t="4363" r="6286"/>
          <a:stretch/>
        </p:blipFill>
        <p:spPr>
          <a:xfrm>
            <a:off x="733424" y="241749"/>
            <a:ext cx="10439401" cy="637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9815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131</Words>
  <Application>Microsoft Office PowerPoint</Application>
  <PresentationFormat>Widescreen</PresentationFormat>
  <Paragraphs>26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Arial</vt:lpstr>
      <vt:lpstr>Arial Black</vt:lpstr>
      <vt:lpstr>Calibri</vt:lpstr>
      <vt:lpstr>Calibri Light</vt:lpstr>
      <vt:lpstr>Segoe UI Black</vt:lpstr>
      <vt:lpstr>Segoe UI Semibold</vt:lpstr>
      <vt:lpstr>Sree Krushnadevaraya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PRASADARAO</dc:creator>
  <cp:lastModifiedBy>Microsoft account</cp:lastModifiedBy>
  <cp:revision>16</cp:revision>
  <dcterms:created xsi:type="dcterms:W3CDTF">2023-07-06T14:06:28Z</dcterms:created>
  <dcterms:modified xsi:type="dcterms:W3CDTF">2024-08-12T04:58:50Z</dcterms:modified>
</cp:coreProperties>
</file>